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56" r:id="rId3"/>
    <p:sldId id="269" r:id="rId4"/>
    <p:sldId id="290" r:id="rId5"/>
    <p:sldId id="264" r:id="rId6"/>
    <p:sldId id="348" r:id="rId7"/>
    <p:sldId id="319" r:id="rId8"/>
    <p:sldId id="350" r:id="rId9"/>
    <p:sldId id="321" r:id="rId10"/>
    <p:sldId id="313" r:id="rId11"/>
    <p:sldId id="347" r:id="rId12"/>
    <p:sldId id="351" r:id="rId13"/>
    <p:sldId id="322" r:id="rId14"/>
    <p:sldId id="340" r:id="rId15"/>
    <p:sldId id="341" r:id="rId16"/>
    <p:sldId id="323" r:id="rId17"/>
    <p:sldId id="326" r:id="rId18"/>
    <p:sldId id="327" r:id="rId19"/>
    <p:sldId id="328" r:id="rId20"/>
    <p:sldId id="263" r:id="rId21"/>
  </p:sldIdLst>
  <p:sldSz cx="12192000" cy="6858000"/>
  <p:notesSz cx="7103745" cy="10234295"/>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3E7"/>
    <a:srgbClr val="00B0F0"/>
    <a:srgbClr val="5B9BD5"/>
    <a:srgbClr val="5DFFFF"/>
    <a:srgbClr val="1504B8"/>
    <a:srgbClr val="FFBF00"/>
    <a:srgbClr val="00FFEC"/>
    <a:srgbClr val="71FAFF"/>
    <a:srgbClr val="74F8F1"/>
    <a:srgbClr val="3B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5" autoAdjust="0"/>
    <p:restoredTop sz="94660"/>
  </p:normalViewPr>
  <p:slideViewPr>
    <p:cSldViewPr snapToGrid="0">
      <p:cViewPr varScale="1">
        <p:scale>
          <a:sx n="110" d="100"/>
          <a:sy n="110" d="100"/>
        </p:scale>
        <p:origin x="492" y="102"/>
      </p:cViewPr>
      <p:guideLst/>
    </p:cSldViewPr>
  </p:slideViewPr>
  <p:notesTextViewPr>
    <p:cViewPr>
      <p:scale>
        <a:sx n="1" d="1"/>
        <a:sy n="1" d="1"/>
      </p:scale>
      <p:origin x="0" y="0"/>
    </p:cViewPr>
  </p:notesTextViewPr>
  <p:notesViewPr>
    <p:cSldViewPr snapToGrid="0">
      <p:cViewPr varScale="1">
        <p:scale>
          <a:sx n="76" d="100"/>
          <a:sy n="76" d="100"/>
        </p:scale>
        <p:origin x="4080"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2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B3DE50C4-7C8E-4845-9685-8FFFC7D1D19A}" type="datetimeFigureOut">
              <a:rPr kumimoji="1" lang="zh-CN" altLang="en-US" smtClean="0"/>
            </a:fld>
            <a:endParaRPr kumimoji="1" lang="zh-CN" altLang="en-US"/>
          </a:p>
        </p:txBody>
      </p:sp>
      <p:sp>
        <p:nvSpPr>
          <p:cNvPr id="4" name="页脚占位符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441173D-681C-D74E-B395-B929B8D1669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图片 12" descr="/private/var/folders/52/4568vxss1c1g6kht_59dt4n40000gn/T/com.kingsoft.wpsoffice.mac/picturecompress_20231114212727/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6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4" name="图片 3"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pic>
        <p:nvPicPr>
          <p:cNvPr id="4" name="图片 3" descr="(横版-黑字)基金会logo"/>
          <p:cNvPicPr>
            <a:picLocks noChangeAspect="1"/>
          </p:cNvPicPr>
          <p:nvPr userDrawn="1"/>
        </p:nvPicPr>
        <p:blipFill>
          <a:blip r:embed="rId3"/>
          <a:stretch>
            <a:fillRect/>
          </a:stretch>
        </p:blipFill>
        <p:spPr>
          <a:xfrm>
            <a:off x="466725" y="419100"/>
            <a:ext cx="2785110" cy="56197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6.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2.wmf"/><Relationship Id="rId4" Type="http://schemas.openxmlformats.org/officeDocument/2006/relationships/oleObject" Target="../embeddings/oleObject2.bin"/><Relationship Id="rId3" Type="http://schemas.openxmlformats.org/officeDocument/2006/relationships/tags" Target="../tags/tag8.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2.wmf"/><Relationship Id="rId4" Type="http://schemas.openxmlformats.org/officeDocument/2006/relationships/oleObject" Target="../embeddings/oleObject3.bin"/><Relationship Id="rId3" Type="http://schemas.openxmlformats.org/officeDocument/2006/relationships/tags" Target="../tags/tag9.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15.xml"/><Relationship Id="rId6" Type="http://schemas.openxmlformats.org/officeDocument/2006/relationships/image" Target="../media/image20.png"/><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19.xml"/><Relationship Id="rId6" Type="http://schemas.openxmlformats.org/officeDocument/2006/relationships/image" Target="../media/image21.png"/><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xml"/><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2.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12.wmf"/><Relationship Id="rId6" Type="http://schemas.openxmlformats.org/officeDocument/2006/relationships/oleObject" Target="../embeddings/oleObject1.bin"/><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1.png"/><Relationship Id="rId13" Type="http://schemas.openxmlformats.org/officeDocument/2006/relationships/vmlDrawing" Target="../drawings/vmlDrawing1.vml"/><Relationship Id="rId12" Type="http://schemas.openxmlformats.org/officeDocument/2006/relationships/slideLayout" Target="../slideLayouts/slideLayout6.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2153920" y="1365885"/>
            <a:ext cx="7196455" cy="1350645"/>
          </a:xfrm>
          <a:prstGeom prst="rect">
            <a:avLst/>
          </a:prstGeom>
        </p:spPr>
      </p:pic>
      <p:sp>
        <p:nvSpPr>
          <p:cNvPr id="4" name="文本框 3"/>
          <p:cNvSpPr txBox="1"/>
          <p:nvPr/>
        </p:nvSpPr>
        <p:spPr>
          <a:xfrm>
            <a:off x="6149340" y="5159375"/>
            <a:ext cx="2633980" cy="645160"/>
          </a:xfrm>
          <a:prstGeom prst="rect">
            <a:avLst/>
          </a:prstGeom>
          <a:noFill/>
        </p:spPr>
        <p:txBody>
          <a:bodyPr wrap="none" rtlCol="0" anchor="t">
            <a:spAutoFit/>
          </a:bodyPr>
          <a:lstStyle/>
          <a:p>
            <a:pPr algn="l"/>
            <a:r>
              <a:rPr lang="en-US" altLang="zh-CN" sz="2600"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 </a:t>
            </a:r>
            <a:r>
              <a:rPr lang="en-US" altLang="zh-CN" sz="3600"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OS-HUB</a:t>
            </a:r>
            <a:r>
              <a:rPr lang="zh-CN" sz="3600"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团队</a:t>
            </a:r>
            <a:endParaRPr lang="en-US" altLang="zh-CN" sz="3600" dirty="0">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endParaRPr>
          </a:p>
        </p:txBody>
      </p:sp>
      <p:sp>
        <p:nvSpPr>
          <p:cNvPr id="12" name="文本框 11"/>
          <p:cNvSpPr txBox="1"/>
          <p:nvPr/>
        </p:nvSpPr>
        <p:spPr>
          <a:xfrm>
            <a:off x="2848928" y="3653790"/>
            <a:ext cx="6126480" cy="645160"/>
          </a:xfrm>
          <a:prstGeom prst="rect">
            <a:avLst/>
          </a:prstGeom>
          <a:noFill/>
        </p:spPr>
        <p:txBody>
          <a:bodyPr wrap="none" rtlCol="0" anchor="t">
            <a:spAutoFit/>
          </a:bodyPr>
          <a:lstStyle/>
          <a:p>
            <a:pPr algn="dist"/>
            <a:r>
              <a:rPr sz="3600" dirty="0" err="1">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rPr>
              <a:t>开发者团队协作能力评估指标</a:t>
            </a:r>
            <a:endParaRPr sz="3600" dirty="0" err="1">
              <a:solidFill>
                <a:schemeClr val="bg1"/>
              </a:solidFill>
              <a:latin typeface="Source Han Sans CN Medium" panose="020B0200000000000000" charset="-122"/>
              <a:ea typeface="Source Han Sans CN Medium" panose="020B0200000000000000" charset="-122"/>
              <a:cs typeface="Source Han Sans CN Medium" panose="020B0200000000000000" charset="-122"/>
              <a:sym typeface="+mn-ea"/>
            </a:endParaRPr>
          </a:p>
        </p:txBody>
      </p:sp>
      <p:pic>
        <p:nvPicPr>
          <p:cNvPr id="11" name="图片 10"/>
          <p:cNvPicPr>
            <a:picLocks noChangeAspect="1"/>
          </p:cNvPicPr>
          <p:nvPr/>
        </p:nvPicPr>
        <p:blipFill>
          <a:blip r:embed="rId2"/>
          <a:stretch>
            <a:fillRect/>
          </a:stretch>
        </p:blipFill>
        <p:spPr>
          <a:xfrm>
            <a:off x="3308985" y="2657475"/>
            <a:ext cx="4886325" cy="568960"/>
          </a:xfrm>
          <a:prstGeom prst="rect">
            <a:avLst/>
          </a:prstGeom>
        </p:spPr>
      </p:pic>
      <p:pic>
        <p:nvPicPr>
          <p:cNvPr id="5" name="图片 4" descr="logo2"/>
          <p:cNvPicPr>
            <a:picLocks noChangeAspect="1"/>
          </p:cNvPicPr>
          <p:nvPr/>
        </p:nvPicPr>
        <p:blipFill>
          <a:blip r:embed="rId3"/>
          <a:stretch>
            <a:fillRect/>
          </a:stretch>
        </p:blipFill>
        <p:spPr>
          <a:xfrm>
            <a:off x="2446655" y="5043805"/>
            <a:ext cx="3209925" cy="876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graphicFrame>
        <p:nvGraphicFramePr>
          <p:cNvPr id="15" name="对象 14">
            <a:hlinkClick r:id="" action="ppaction://ole?verb=0"/>
          </p:cNvPr>
          <p:cNvGraphicFramePr>
            <a:graphicFrameLocks noChangeAspect="1"/>
          </p:cNvGraphicFramePr>
          <p:nvPr>
            <p:custDataLst>
              <p:tags r:id="rId3"/>
            </p:custData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6" name="" r:id="rId4" imgW="114300" imgH="215900" progId="Equation.KSEE3">
                  <p:embed/>
                </p:oleObj>
              </mc:Choice>
              <mc:Fallback>
                <p:oleObj name="" r:id="rId4" imgW="114300" imgH="215900" progId="Equation.KSEE3">
                  <p:embed/>
                  <p:pic>
                    <p:nvPicPr>
                      <p:cNvPr id="0" name="图片 1024"/>
                      <p:cNvPicPr/>
                      <p:nvPr/>
                    </p:nvPicPr>
                    <p:blipFill>
                      <a:blip r:embed="rId5"/>
                      <a:stretch>
                        <a:fillRect/>
                      </a:stretch>
                    </p:blipFill>
                    <p:spPr>
                      <a:xfrm>
                        <a:off x="6038850" y="3321050"/>
                        <a:ext cx="114300" cy="215900"/>
                      </a:xfrm>
                      <a:prstGeom prst="rect">
                        <a:avLst/>
                      </a:prstGeom>
                    </p:spPr>
                  </p:pic>
                </p:oleObj>
              </mc:Fallback>
            </mc:AlternateContent>
          </a:graphicData>
        </a:graphic>
      </p:graphicFrame>
      <p:sp>
        <p:nvSpPr>
          <p:cNvPr id="2" name="文本框 1"/>
          <p:cNvSpPr txBox="1"/>
          <p:nvPr/>
        </p:nvSpPr>
        <p:spPr>
          <a:xfrm>
            <a:off x="1362075" y="1943735"/>
            <a:ext cx="9582150" cy="1485265"/>
          </a:xfrm>
          <a:prstGeom prst="rect">
            <a:avLst/>
          </a:prstGeom>
          <a:noFill/>
        </p:spPr>
        <p:txBody>
          <a:bodyPr wrap="square" rtlCol="0">
            <a:noAutofit/>
          </a:bodyPr>
          <a:lstStyle/>
          <a:p>
            <a:pPr indent="457200" algn="l">
              <a:lnSpc>
                <a:spcPct val="140000"/>
              </a:lnSpc>
              <a:buClrTx/>
              <a:buSzTx/>
              <a:buNone/>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为了更好地评估不同开发者之间的团队协作能力，</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sym typeface="+mn-ea"/>
              </a:rPr>
              <a:t>将</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协作者数量A1和协作者紧密程度平均值A2映射到分段函数得出</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sym typeface="+mn-ea"/>
              </a:rPr>
              <a:t>AS1</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sym typeface="+mn-ea"/>
              </a:rPr>
              <a:t>AS2</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分数。</a:t>
            </a: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endParaRPr>
          </a:p>
          <a:p>
            <a:pPr indent="457200" algn="l">
              <a:lnSpc>
                <a:spcPct val="140000"/>
              </a:lnSpc>
              <a:buClrTx/>
              <a:buSzTx/>
              <a:buNone/>
            </a:pPr>
            <a:endParaRPr lang="en-US" altLang="zh-CN" sz="2000" dirty="0">
              <a:latin typeface="Source Han Sans CN Regular" panose="020B0200000000000000" charset="-122"/>
              <a:ea typeface="Source Han Sans CN Regular" panose="020B0200000000000000" charset="-122"/>
              <a:cs typeface="Source Han Sans CN Regular" panose="020B0200000000000000" charset="-122"/>
              <a:sym typeface="+mn-ea"/>
            </a:endParaRPr>
          </a:p>
          <a:p>
            <a:pPr indent="457200" algn="l">
              <a:buClrTx/>
              <a:buSzTx/>
              <a:buNone/>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两个影响因素的映射函数 f 的表达式：</a:t>
            </a: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endParaRPr>
          </a:p>
          <a:p>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1358265" y="3671062"/>
                <a:ext cx="4901565" cy="2343785"/>
              </a:xfrm>
              <a:prstGeom prst="rect">
                <a:avLst/>
              </a:prstGeom>
              <a:noFill/>
            </p:spPr>
            <p:txBody>
              <a:bodyPr wrap="square" rtlCol="0" anchor="t">
                <a:no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𝑖𝑓𝐴</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3</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3</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5</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5</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10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50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10</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30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80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30</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50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100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50</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100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150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100</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150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200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150</m:t>
                              </m:r>
                            </m:e>
                          </m:eqArr>
                        </m:e>
                      </m:d>
                    </m:oMath>
                  </m:oMathPara>
                </a14:m>
                <a:endParaRPr lang="en-US" altLang="zh-CN" i="1" dirty="0">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358265" y="3671062"/>
                <a:ext cx="4901565" cy="2343785"/>
              </a:xfrm>
              <a:prstGeom prst="rect">
                <a:avLst/>
              </a:prstGeom>
              <a:blipFill rotWithShape="1">
                <a:blip r:embed="rId6"/>
                <a:stretch>
                  <a:fillRect t="-5"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6259830" y="3671062"/>
                <a:ext cx="4431030" cy="2344420"/>
              </a:xfrm>
              <a:prstGeom prst="rect">
                <a:avLst/>
              </a:prstGeom>
              <a:noFill/>
            </p:spPr>
            <p:txBody>
              <a:bodyPr wrap="square" rtlCol="0" anchor="t">
                <a:no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𝑖𝑓𝐴</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3</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3</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5</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30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5</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10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50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10</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30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80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30</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50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100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50</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100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150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m:t>
                              </m:r>
                              <m:r>
                                <a:rPr lang="en-US" altLang="zh-CN" i="1">
                                  <a:latin typeface="Cambria Math" panose="02040503050406030204" charset="0"/>
                                  <a:cs typeface="Cambria Math" panose="02040503050406030204" charset="0"/>
                                </a:rPr>
                                <m:t>100</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&lt;</m:t>
                              </m:r>
                              <m:r>
                                <a:rPr lang="en-US" altLang="zh-CN" i="1">
                                  <a:latin typeface="Cambria Math" panose="02040503050406030204" charset="0"/>
                                  <a:cs typeface="Cambria Math" panose="02040503050406030204" charset="0"/>
                                </a:rPr>
                                <m:t>150</m:t>
                              </m:r>
                            </m:e>
                            <m:e>
                              <m:r>
                                <a:rPr lang="en-US" altLang="zh-CN" i="1">
                                  <a:latin typeface="Cambria Math" panose="02040503050406030204" charset="0"/>
                                  <a:cs typeface="Cambria Math" panose="02040503050406030204" charset="0"/>
                                </a:rPr>
                                <m:t>𝐴𝑆</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200</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𝑖𝑓𝐴</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150</m:t>
                              </m:r>
                            </m:e>
                          </m:eqArr>
                        </m:e>
                      </m:d>
                    </m:oMath>
                  </m:oMathPara>
                </a14:m>
                <a:endParaRPr lang="en-US" altLang="zh-CN" i="1" dirty="0">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6259830" y="3671062"/>
                <a:ext cx="4431030" cy="2344420"/>
              </a:xfrm>
              <a:prstGeom prst="rect">
                <a:avLst/>
              </a:prstGeom>
              <a:blipFill rotWithShape="1">
                <a:blip r:embed="rId7"/>
                <a:stretch>
                  <a:fillRect t="-5" b="5"/>
                </a:stretch>
              </a:blipFill>
            </p:spPr>
            <p:txBody>
              <a:bodyPr/>
              <a:lstStyle/>
              <a:p>
                <a:r>
                  <a:rPr lang="zh-CN" altLang="en-US">
                    <a:noFill/>
                  </a:rPr>
                  <a:t> </a:t>
                </a:r>
              </a:p>
            </p:txBody>
          </p:sp>
        </mc:Fallback>
      </mc:AlternateContent>
      <p:sp>
        <p:nvSpPr>
          <p:cNvPr id="3"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指标评估模型</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graphicFrame>
        <p:nvGraphicFramePr>
          <p:cNvPr id="15" name="对象 14">
            <a:hlinkClick r:id="" action="ppaction://ole?verb=0"/>
          </p:cNvPr>
          <p:cNvGraphicFramePr>
            <a:graphicFrameLocks noChangeAspect="1"/>
          </p:cNvGraphicFramePr>
          <p:nvPr>
            <p:custDataLst>
              <p:tags r:id="rId3"/>
            </p:custData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6" name="" r:id="rId4" imgW="114300" imgH="215900" progId="Equation.KSEE3">
                  <p:embed/>
                </p:oleObj>
              </mc:Choice>
              <mc:Fallback>
                <p:oleObj name="" r:id="rId4" imgW="114300" imgH="215900" progId="Equation.KSEE3">
                  <p:embed/>
                  <p:pic>
                    <p:nvPicPr>
                      <p:cNvPr id="0" name="对象 14">
                        <a:hlinkClick r:id="" action="ppaction://ole?verb=0"/>
                      </p:cNvPr>
                      <p:cNvPicPr/>
                      <p:nvPr/>
                    </p:nvPicPr>
                    <p:blipFill>
                      <a:blip r:embed="rId5"/>
                      <a:stretch>
                        <a:fillRect/>
                      </a:stretch>
                    </p:blipFill>
                    <p:spPr>
                      <a:xfrm>
                        <a:off x="6038850" y="3321050"/>
                        <a:ext cx="114300" cy="215900"/>
                      </a:xfrm>
                      <a:prstGeom prst="rect">
                        <a:avLst/>
                      </a:prstGeom>
                    </p:spPr>
                  </p:pic>
                </p:oleObj>
              </mc:Fallback>
            </mc:AlternateContent>
          </a:graphicData>
        </a:graphic>
      </p:graphicFrame>
      <p:sp>
        <p:nvSpPr>
          <p:cNvPr id="3"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指标评估模型</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pic>
        <p:nvPicPr>
          <p:cNvPr id="8" name="图片 7" descr="表格&#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082" y="3167565"/>
            <a:ext cx="9569133" cy="2693299"/>
          </a:xfrm>
          <a:prstGeom prst="rect">
            <a:avLst/>
          </a:prstGeom>
        </p:spPr>
      </p:pic>
      <p:sp>
        <p:nvSpPr>
          <p:cNvPr id="11" name="文本框 10"/>
          <p:cNvSpPr txBox="1"/>
          <p:nvPr/>
        </p:nvSpPr>
        <p:spPr>
          <a:xfrm>
            <a:off x="1506028" y="2296286"/>
            <a:ext cx="9569132" cy="429895"/>
          </a:xfrm>
          <a:prstGeom prst="rect">
            <a:avLst/>
          </a:prstGeom>
          <a:noFill/>
        </p:spPr>
        <p:txBody>
          <a:bodyPr wrap="square">
            <a:spAutoFit/>
          </a:bodyPr>
          <a:lstStyle/>
          <a:p>
            <a:pPr indent="457200">
              <a:lnSpc>
                <a:spcPct val="110000"/>
              </a:lnSpc>
            </a:pPr>
            <a:r>
              <a:rPr lang="zh-CN" altLang="en-US" sz="2000" dirty="0">
                <a:ea typeface="Source Han Sans CN Regular" panose="020B0200000000000000" charset="-122"/>
              </a:rPr>
              <a:t>根据团队协作能力的计算公式，得到开发者团队的协作能力</a:t>
            </a:r>
            <a:r>
              <a:rPr lang="zh-CN" altLang="en-US" sz="2000" dirty="0">
                <a:ea typeface="Source Han Sans CN Regular" panose="020B0200000000000000" charset="-122"/>
              </a:rPr>
              <a:t>得分。</a:t>
            </a:r>
            <a:endParaRPr lang="zh-CN" altLang="en-US" sz="2000" dirty="0">
              <a:ea typeface="Source Han Sans CN Regular" panose="020B02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颜色"/>
          <p:cNvSpPr txBox="1">
            <a:spLocks noGrp="1"/>
          </p:cNvSpPr>
          <p:nvPr>
            <p:ph type="title" idx="4294967295"/>
          </p:nvPr>
        </p:nvSpPr>
        <p:spPr>
          <a:xfrm>
            <a:off x="3734118" y="2900680"/>
            <a:ext cx="4478655" cy="792480"/>
          </a:xfrm>
          <a:prstGeom prst="rect">
            <a:avLst/>
          </a:prstGeom>
        </p:spPr>
        <p:txBody>
          <a:bodyPr lIns="0" tIns="0" rIns="0" bIns="0">
            <a:normAutofit/>
          </a:bodyPr>
          <a:lstStyle>
            <a:lvl1pPr defTabSz="695960">
              <a:lnSpc>
                <a:spcPct val="130000"/>
              </a:lnSpc>
              <a:defRPr sz="5000">
                <a:solidFill>
                  <a:srgbClr val="000000"/>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pPr algn="ctr"/>
            <a:r>
              <a:rPr lang="zh-CN" sz="3600">
                <a:solidFill>
                  <a:schemeClr val="bg1"/>
                </a:solidFill>
                <a:latin typeface="Source Han Sans CN Regular" panose="020B0200000000000000" charset="-122"/>
                <a:ea typeface="Source Han Sans CN Regular" panose="020B0200000000000000" charset="-122"/>
              </a:rPr>
              <a:t>关键技术</a:t>
            </a:r>
            <a:endParaRPr lang="zh-CN" sz="3600">
              <a:solidFill>
                <a:schemeClr val="bg1"/>
              </a:solidFill>
              <a:latin typeface="Source Han Sans CN Regular" panose="020B0200000000000000" charset="-122"/>
              <a:ea typeface="Source Han Sans CN Regular" panose="020B0200000000000000" charset="-122"/>
            </a:endParaRPr>
          </a:p>
        </p:txBody>
      </p:sp>
      <p:grpSp>
        <p:nvGrpSpPr>
          <p:cNvPr id="21" name="组合 20"/>
          <p:cNvGrpSpPr/>
          <p:nvPr/>
        </p:nvGrpSpPr>
        <p:grpSpPr>
          <a:xfrm>
            <a:off x="9331960" y="421640"/>
            <a:ext cx="2548255" cy="671830"/>
            <a:chOff x="3219" y="2290"/>
            <a:chExt cx="12182" cy="3210"/>
          </a:xfrm>
        </p:grpSpPr>
        <p:pic>
          <p:nvPicPr>
            <p:cNvPr id="22" name="图片 21"/>
            <p:cNvPicPr>
              <a:picLocks noChangeAspect="1"/>
            </p:cNvPicPr>
            <p:nvPr/>
          </p:nvPicPr>
          <p:blipFill>
            <a:blip r:embed="rId1"/>
            <a:stretch>
              <a:fillRect/>
            </a:stretch>
          </p:blipFill>
          <p:spPr>
            <a:xfrm>
              <a:off x="3219" y="2290"/>
              <a:ext cx="12182" cy="2590"/>
            </a:xfrm>
            <a:prstGeom prst="rect">
              <a:avLst/>
            </a:prstGeom>
          </p:spPr>
        </p:pic>
        <p:pic>
          <p:nvPicPr>
            <p:cNvPr id="23" name="图片 22"/>
            <p:cNvPicPr>
              <a:picLocks noChangeAspect="1"/>
            </p:cNvPicPr>
            <p:nvPr/>
          </p:nvPicPr>
          <p:blipFill>
            <a:blip r:embed="rId2"/>
            <a:stretch>
              <a:fillRect/>
            </a:stretch>
          </p:blipFill>
          <p:spPr>
            <a:xfrm>
              <a:off x="5211" y="4538"/>
              <a:ext cx="8272" cy="963"/>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sp>
        <p:nvSpPr>
          <p:cNvPr id="3" name="文本框 2"/>
          <p:cNvSpPr txBox="1"/>
          <p:nvPr/>
        </p:nvSpPr>
        <p:spPr>
          <a:xfrm>
            <a:off x="797106" y="1972945"/>
            <a:ext cx="10419533" cy="2912110"/>
          </a:xfrm>
          <a:prstGeom prst="rect">
            <a:avLst/>
          </a:prstGeom>
          <a:noFill/>
        </p:spPr>
        <p:txBody>
          <a:bodyPr wrap="square" rtlCol="0">
            <a:noAutofit/>
          </a:bodyPr>
          <a:lstStyle/>
          <a:p>
            <a:pPr indent="457200">
              <a:lnSpc>
                <a:spcPct val="150000"/>
              </a:lnSpc>
            </a:pP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CRITIC权重法</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是一种基于数据波动性的客观赋权法。其思想在于两项指标，分别是</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对比强度</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和</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冲突性</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a:t>
            </a:r>
            <a:endParaRPr lang="en-US" altLang="zh-CN" sz="2000" dirty="0">
              <a:latin typeface="Source Han Sans CN Regular" panose="020B0200000000000000" charset="-122"/>
              <a:ea typeface="Source Han Sans CN Regular" panose="020B0200000000000000" charset="-122"/>
              <a:cs typeface="Source Han Sans CN Regular" panose="020B0200000000000000" charset="-122"/>
            </a:endParaRPr>
          </a:p>
          <a:p>
            <a:pPr indent="457200">
              <a:lnSpc>
                <a:spcPct val="15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计算权重时，对比强度与冲突性的相关系数相乘，并且进行归一化处理，最终</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得到指标的</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权重。</a:t>
            </a:r>
            <a:endParaRPr lang="zh-CN" altLang="en-US" dirty="0"/>
          </a:p>
        </p:txBody>
      </p:sp>
      <p:sp>
        <p:nvSpPr>
          <p:cNvPr id="4"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关键技术</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pic>
        <p:nvPicPr>
          <p:cNvPr id="7" name="图片 6" descr="图形用户界面&#10;&#10;低可信度描述已自动生成"/>
          <p:cNvPicPr>
            <a:picLocks noChangeAspect="1"/>
          </p:cNvPicPr>
          <p:nvPr/>
        </p:nvPicPr>
        <p:blipFill rotWithShape="1">
          <a:blip r:embed="rId3">
            <a:extLst>
              <a:ext uri="{28A0092B-C50C-407E-A947-70E740481C1C}">
                <a14:useLocalDpi xmlns:a14="http://schemas.microsoft.com/office/drawing/2010/main" val="0"/>
              </a:ext>
            </a:extLst>
          </a:blip>
          <a:srcRect r="22743"/>
          <a:stretch>
            <a:fillRect/>
          </a:stretch>
        </p:blipFill>
        <p:spPr>
          <a:xfrm>
            <a:off x="796925" y="3416935"/>
            <a:ext cx="11068685" cy="32746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sp>
        <p:nvSpPr>
          <p:cNvPr id="3" name="文本框 2"/>
          <p:cNvSpPr txBox="1"/>
          <p:nvPr/>
        </p:nvSpPr>
        <p:spPr>
          <a:xfrm>
            <a:off x="1576070" y="2279650"/>
            <a:ext cx="9114790" cy="3126740"/>
          </a:xfrm>
          <a:prstGeom prst="rect">
            <a:avLst/>
          </a:prstGeom>
          <a:noFill/>
        </p:spPr>
        <p:txBody>
          <a:bodyPr wrap="square" rtlCol="0">
            <a:noAutofit/>
          </a:bodyPr>
          <a:lstStyle/>
          <a:p>
            <a:pPr indent="457200">
              <a:lnSpc>
                <a:spcPct val="14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CRITIC权重法比较适用于分析的影响因素之间有着一定的关联关系，这样CRITIC</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权重</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法会去消除一些相关性较强的指标的影响，减少指标之间信息上的重叠，更有利于得到可信的评价结果。</a:t>
            </a: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endParaRPr>
          </a:p>
          <a:p>
            <a:pPr indent="457200">
              <a:lnSpc>
                <a:spcPct val="140000"/>
              </a:lnSpc>
            </a:pP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endParaRPr>
          </a:p>
          <a:p>
            <a:pPr indent="457200">
              <a:lnSpc>
                <a:spcPct val="14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在团队协作能力指标中使用</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CRITIC</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权重法对上万个样本进行采样，分别分析样本A1和A2两个影响因素的波动性和冲突性相关指标，最终</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得到这两个</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影响因素的权重。其中W</a:t>
            </a:r>
            <a:r>
              <a:rPr lang="zh-CN" altLang="en-US" sz="2000" baseline="-25000" dirty="0">
                <a:latin typeface="Source Han Sans CN Regular" panose="020B0200000000000000" charset="-122"/>
                <a:ea typeface="Source Han Sans CN Regular" panose="020B0200000000000000" charset="-122"/>
                <a:cs typeface="Source Han Sans CN Regular" panose="020B0200000000000000" charset="-122"/>
              </a:rPr>
              <a:t>1</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rPr>
              <a:t>=52.79%</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rPr>
              <a:t>W</a:t>
            </a:r>
            <a:r>
              <a:rPr lang="en-US" altLang="zh-CN" sz="2000" baseline="-25000" dirty="0">
                <a:latin typeface="Source Han Sans CN Regular" panose="020B0200000000000000" charset="-122"/>
                <a:ea typeface="Source Han Sans CN Regular" panose="020B0200000000000000" charset="-122"/>
                <a:cs typeface="Source Han Sans CN Regular" panose="020B0200000000000000" charset="-122"/>
              </a:rPr>
              <a:t>2</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rPr>
              <a:t>=47.21%</a:t>
            </a:r>
            <a:endParaRPr lang="en-US" altLang="zh-CN" sz="2000" dirty="0">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4"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关键技术</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颜色"/>
          <p:cNvSpPr txBox="1">
            <a:spLocks noGrp="1"/>
          </p:cNvSpPr>
          <p:nvPr>
            <p:ph type="title" idx="4294967295"/>
          </p:nvPr>
        </p:nvSpPr>
        <p:spPr>
          <a:xfrm>
            <a:off x="3734118" y="2900680"/>
            <a:ext cx="4478655" cy="792480"/>
          </a:xfrm>
          <a:prstGeom prst="rect">
            <a:avLst/>
          </a:prstGeom>
        </p:spPr>
        <p:txBody>
          <a:bodyPr lIns="0" tIns="0" rIns="0" bIns="0">
            <a:normAutofit/>
          </a:bodyPr>
          <a:lstStyle>
            <a:lvl1pPr defTabSz="695960">
              <a:lnSpc>
                <a:spcPct val="130000"/>
              </a:lnSpc>
              <a:defRPr sz="5000">
                <a:solidFill>
                  <a:srgbClr val="000000"/>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pPr algn="ctr"/>
            <a:r>
              <a:rPr lang="zh-CN" sz="3600">
                <a:solidFill>
                  <a:schemeClr val="bg1"/>
                </a:solidFill>
                <a:latin typeface="Source Han Sans CN Regular" panose="020B0200000000000000" charset="-122"/>
                <a:ea typeface="Source Han Sans CN Regular" panose="020B0200000000000000" charset="-122"/>
              </a:rPr>
              <a:t>数据分析效果</a:t>
            </a:r>
            <a:endParaRPr lang="zh-CN" sz="3600">
              <a:solidFill>
                <a:schemeClr val="bg1"/>
              </a:solidFill>
              <a:latin typeface="Source Han Sans CN Regular" panose="020B0200000000000000" charset="-122"/>
              <a:ea typeface="Source Han Sans CN Regular" panose="020B0200000000000000" charset="-122"/>
            </a:endParaRPr>
          </a:p>
        </p:txBody>
      </p:sp>
      <p:grpSp>
        <p:nvGrpSpPr>
          <p:cNvPr id="21" name="组合 20"/>
          <p:cNvGrpSpPr/>
          <p:nvPr/>
        </p:nvGrpSpPr>
        <p:grpSpPr>
          <a:xfrm>
            <a:off x="9331960" y="421640"/>
            <a:ext cx="2548255" cy="671830"/>
            <a:chOff x="3219" y="2290"/>
            <a:chExt cx="12182" cy="3210"/>
          </a:xfrm>
        </p:grpSpPr>
        <p:pic>
          <p:nvPicPr>
            <p:cNvPr id="22" name="图片 21"/>
            <p:cNvPicPr>
              <a:picLocks noChangeAspect="1"/>
            </p:cNvPicPr>
            <p:nvPr/>
          </p:nvPicPr>
          <p:blipFill>
            <a:blip r:embed="rId1"/>
            <a:stretch>
              <a:fillRect/>
            </a:stretch>
          </p:blipFill>
          <p:spPr>
            <a:xfrm>
              <a:off x="3219" y="2290"/>
              <a:ext cx="12182" cy="2590"/>
            </a:xfrm>
            <a:prstGeom prst="rect">
              <a:avLst/>
            </a:prstGeom>
          </p:spPr>
        </p:pic>
        <p:pic>
          <p:nvPicPr>
            <p:cNvPr id="23" name="图片 22"/>
            <p:cNvPicPr>
              <a:picLocks noChangeAspect="1"/>
            </p:cNvPicPr>
            <p:nvPr/>
          </p:nvPicPr>
          <p:blipFill>
            <a:blip r:embed="rId2"/>
            <a:stretch>
              <a:fillRect/>
            </a:stretch>
          </p:blipFill>
          <p:spPr>
            <a:xfrm>
              <a:off x="5211" y="4538"/>
              <a:ext cx="8272" cy="963"/>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sp>
        <p:nvSpPr>
          <p:cNvPr id="2" name="文本框 1"/>
          <p:cNvSpPr txBox="1"/>
          <p:nvPr>
            <p:custDataLst>
              <p:tags r:id="rId3"/>
            </p:custDataLst>
          </p:nvPr>
        </p:nvSpPr>
        <p:spPr>
          <a:xfrm>
            <a:off x="5275263" y="2499360"/>
            <a:ext cx="793750" cy="645160"/>
          </a:xfrm>
          <a:prstGeom prst="rect">
            <a:avLst/>
          </a:prstGeom>
          <a:noFill/>
        </p:spPr>
        <p:txBody>
          <a:bodyPr wrap="none" rtlCol="0">
            <a:spAutoFit/>
          </a:bodyPr>
          <a:lstStyle/>
          <a:p>
            <a:pPr algn="ctr">
              <a:lnSpc>
                <a:spcPct val="150000"/>
              </a:lnSpc>
            </a:pPr>
            <a:r>
              <a:rPr lang="en-US" altLang="zh-CN" sz="2400" b="1">
                <a:solidFill>
                  <a:schemeClr val="bg1"/>
                </a:solidFill>
                <a:latin typeface="思源黑体 CN Bold" panose="020B0800000000000000" charset="-122"/>
                <a:ea typeface="思源黑体 CN Bold" panose="020B0800000000000000" charset="-122"/>
                <a:cs typeface="思源黑体 CN Bold" panose="020B0800000000000000" charset="-122"/>
              </a:rPr>
              <a:t> </a:t>
            </a:r>
            <a:r>
              <a:rPr sz="2400">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rPr>
              <a:t>   </a:t>
            </a:r>
            <a:endParaRPr lang="zh-CN" altLang="en-US" sz="2400" b="1">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endParaRPr>
          </a:p>
        </p:txBody>
      </p:sp>
      <p:sp>
        <p:nvSpPr>
          <p:cNvPr id="14" name="Title 1"/>
          <p:cNvSpPr txBox="1"/>
          <p:nvPr>
            <p:custDataLst>
              <p:tags r:id="rId4"/>
            </p:custDataLst>
          </p:nvPr>
        </p:nvSpPr>
        <p:spPr>
          <a:xfrm>
            <a:off x="707390" y="1315485"/>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思源黑体 CN Bold" panose="020B0800000000000000" charset="-122"/>
                <a:ea typeface="思源黑体 CN Bold" panose="020B0800000000000000" charset="-122"/>
                <a:cs typeface="思源黑体 CN Bold" panose="020B0800000000000000" charset="-122"/>
              </a:rPr>
              <a:t>数据分析效果</a:t>
            </a:r>
            <a:endParaRPr lang="zh-CN" altLang="en-US" sz="3200" b="1" dirty="0">
              <a:solidFill>
                <a:schemeClr val="tx1"/>
              </a:solidFill>
              <a:latin typeface="思源黑体 CN Bold" panose="020B0800000000000000" charset="-122"/>
              <a:ea typeface="思源黑体 CN Bold" panose="020B0800000000000000" charset="-122"/>
              <a:cs typeface="思源黑体 CN Bold" panose="020B0800000000000000" charset="-122"/>
            </a:endParaRPr>
          </a:p>
        </p:txBody>
      </p:sp>
      <p:pic>
        <p:nvPicPr>
          <p:cNvPr id="3" name="图片 2" descr="散点图"/>
          <p:cNvPicPr>
            <a:picLocks noChangeAspect="1"/>
          </p:cNvPicPr>
          <p:nvPr/>
        </p:nvPicPr>
        <p:blipFill>
          <a:blip r:embed="rId5"/>
          <a:stretch>
            <a:fillRect/>
          </a:stretch>
        </p:blipFill>
        <p:spPr>
          <a:xfrm>
            <a:off x="4577080" y="1506220"/>
            <a:ext cx="7288530" cy="4817110"/>
          </a:xfrm>
          <a:prstGeom prst="rect">
            <a:avLst/>
          </a:prstGeom>
        </p:spPr>
      </p:pic>
      <p:sp>
        <p:nvSpPr>
          <p:cNvPr id="4" name="文本框 3"/>
          <p:cNvSpPr txBox="1"/>
          <p:nvPr/>
        </p:nvSpPr>
        <p:spPr>
          <a:xfrm>
            <a:off x="576488" y="2138380"/>
            <a:ext cx="3740785" cy="3999865"/>
          </a:xfrm>
          <a:prstGeom prst="rect">
            <a:avLst/>
          </a:prstGeom>
          <a:noFill/>
        </p:spPr>
        <p:txBody>
          <a:bodyPr wrap="square" rtlCol="0">
            <a:spAutoFit/>
          </a:bodyPr>
          <a:lstStyle/>
          <a:p>
            <a:pPr indent="457200">
              <a:lnSpc>
                <a:spcPct val="13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该</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图表是在全域的开发者数据中随机选取20个样本</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的分析结果。</a:t>
            </a:r>
            <a:endParaRPr lang="en-US" altLang="zh-CN" sz="2000" dirty="0">
              <a:latin typeface="Source Han Sans CN Regular" panose="020B0200000000000000" charset="-122"/>
              <a:ea typeface="Source Han Sans CN Regular" panose="020B0200000000000000" charset="-122"/>
              <a:cs typeface="Source Han Sans CN Regular" panose="020B0200000000000000" charset="-122"/>
            </a:endParaRPr>
          </a:p>
          <a:p>
            <a:pPr indent="457200">
              <a:lnSpc>
                <a:spcPct val="13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其中大部分的开发者的协作者数量得分和紧密程度平均值得分</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都处于比较低分值的区域，高分区域的开发者比较少，进而大多数开发者的团队协作能力得分也较低。</a:t>
            </a:r>
            <a:endPar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a:p>
            <a:pPr indent="457200"/>
            <a:endPar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sp>
        <p:nvSpPr>
          <p:cNvPr id="2" name="文本框 1"/>
          <p:cNvSpPr txBox="1"/>
          <p:nvPr>
            <p:custDataLst>
              <p:tags r:id="rId3"/>
            </p:custDataLst>
          </p:nvPr>
        </p:nvSpPr>
        <p:spPr>
          <a:xfrm>
            <a:off x="5275263" y="2499360"/>
            <a:ext cx="793750" cy="645160"/>
          </a:xfrm>
          <a:prstGeom prst="rect">
            <a:avLst/>
          </a:prstGeom>
          <a:noFill/>
        </p:spPr>
        <p:txBody>
          <a:bodyPr wrap="none" rtlCol="0">
            <a:spAutoFit/>
          </a:bodyPr>
          <a:lstStyle/>
          <a:p>
            <a:pPr algn="ctr">
              <a:lnSpc>
                <a:spcPct val="150000"/>
              </a:lnSpc>
            </a:pPr>
            <a:r>
              <a:rPr lang="en-US" altLang="zh-CN" sz="2400" b="1">
                <a:solidFill>
                  <a:schemeClr val="bg1"/>
                </a:solidFill>
                <a:latin typeface="思源黑体 CN Bold" panose="020B0800000000000000" charset="-122"/>
                <a:ea typeface="思源黑体 CN Bold" panose="020B0800000000000000" charset="-122"/>
                <a:cs typeface="思源黑体 CN Bold" panose="020B0800000000000000" charset="-122"/>
              </a:rPr>
              <a:t> </a:t>
            </a:r>
            <a:r>
              <a:rPr sz="2400">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rPr>
              <a:t>   </a:t>
            </a:r>
            <a:endParaRPr lang="zh-CN" altLang="en-US" sz="2400" b="1">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endParaRPr>
          </a:p>
        </p:txBody>
      </p:sp>
      <p:sp>
        <p:nvSpPr>
          <p:cNvPr id="14" name="Title 1"/>
          <p:cNvSpPr txBox="1"/>
          <p:nvPr>
            <p:custDataLst>
              <p:tags r:id="rId4"/>
            </p:custDataLst>
          </p:nvPr>
        </p:nvSpPr>
        <p:spPr>
          <a:xfrm>
            <a:off x="707390" y="1315485"/>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思源黑体 CN Bold" panose="020B0800000000000000" charset="-122"/>
                <a:ea typeface="思源黑体 CN Bold" panose="020B0800000000000000" charset="-122"/>
                <a:cs typeface="思源黑体 CN Bold" panose="020B0800000000000000" charset="-122"/>
              </a:rPr>
              <a:t>数据分析效果</a:t>
            </a:r>
            <a:endParaRPr lang="zh-CN" altLang="en-US" sz="3200" b="1" dirty="0">
              <a:solidFill>
                <a:schemeClr val="tx1"/>
              </a:solidFill>
              <a:latin typeface="思源黑体 CN Bold" panose="020B0800000000000000" charset="-122"/>
              <a:ea typeface="思源黑体 CN Bold" panose="020B0800000000000000" charset="-122"/>
              <a:cs typeface="思源黑体 CN Bold" panose="020B0800000000000000" charset="-122"/>
            </a:endParaRPr>
          </a:p>
        </p:txBody>
      </p:sp>
      <p:pic>
        <p:nvPicPr>
          <p:cNvPr id="3" name="图片 2" descr="柱状图"/>
          <p:cNvPicPr>
            <a:picLocks noChangeAspect="1"/>
          </p:cNvPicPr>
          <p:nvPr>
            <p:custDataLst>
              <p:tags r:id="rId5"/>
            </p:custDataLst>
          </p:nvPr>
        </p:nvPicPr>
        <p:blipFill>
          <a:blip r:embed="rId6"/>
          <a:stretch>
            <a:fillRect/>
          </a:stretch>
        </p:blipFill>
        <p:spPr>
          <a:xfrm>
            <a:off x="4987290" y="1807845"/>
            <a:ext cx="6791325" cy="4654550"/>
          </a:xfrm>
          <a:prstGeom prst="rect">
            <a:avLst/>
          </a:prstGeom>
        </p:spPr>
      </p:pic>
      <p:sp>
        <p:nvSpPr>
          <p:cNvPr id="4" name="文本框 3"/>
          <p:cNvSpPr txBox="1"/>
          <p:nvPr>
            <p:custDataLst>
              <p:tags r:id="rId7"/>
            </p:custDataLst>
          </p:nvPr>
        </p:nvSpPr>
        <p:spPr>
          <a:xfrm>
            <a:off x="474169" y="2821940"/>
            <a:ext cx="4239350" cy="2768600"/>
          </a:xfrm>
          <a:prstGeom prst="rect">
            <a:avLst/>
          </a:prstGeom>
          <a:noFill/>
        </p:spPr>
        <p:txBody>
          <a:bodyPr wrap="square" rtlCol="0">
            <a:spAutoFit/>
          </a:bodyPr>
          <a:lstStyle/>
          <a:p>
            <a:pPr indent="457200">
              <a:lnSpc>
                <a:spcPct val="13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该图表是全域开发者数据的分析结果。</a:t>
            </a:r>
            <a:endParaRPr lang="en-US" altLang="zh-CN" sz="2000" dirty="0">
              <a:latin typeface="Source Han Sans CN Regular" panose="020B0200000000000000" charset="-122"/>
              <a:ea typeface="Source Han Sans CN Regular" panose="020B0200000000000000" charset="-122"/>
              <a:cs typeface="Source Han Sans CN Regular" panose="020B0200000000000000" charset="-122"/>
            </a:endParaRPr>
          </a:p>
          <a:p>
            <a:pPr indent="457200">
              <a:lnSpc>
                <a:spcPct val="13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可以看出大部分的开发者的团队协作能力得分都在</a:t>
            </a:r>
            <a:r>
              <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0-10</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分、</a:t>
            </a:r>
            <a:r>
              <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10-20</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分</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的区间，得分在</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rPr>
              <a:t>80-90</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a:t>
            </a:r>
            <a:r>
              <a:rPr lang="en-US" altLang="zh-CN" sz="2000" dirty="0">
                <a:latin typeface="Source Han Sans CN Regular" panose="020B0200000000000000" charset="-122"/>
                <a:ea typeface="Source Han Sans CN Regular" panose="020B0200000000000000" charset="-122"/>
                <a:cs typeface="Source Han Sans CN Regular" panose="020B0200000000000000" charset="-122"/>
              </a:rPr>
              <a:t>90-100</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区间的开发者占起</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极少数。</a:t>
            </a: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endParaRPr>
          </a:p>
          <a:p>
            <a:pPr indent="457200"/>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sp>
        <p:nvSpPr>
          <p:cNvPr id="2" name="文本框 1"/>
          <p:cNvSpPr txBox="1"/>
          <p:nvPr>
            <p:custDataLst>
              <p:tags r:id="rId3"/>
            </p:custDataLst>
          </p:nvPr>
        </p:nvSpPr>
        <p:spPr>
          <a:xfrm>
            <a:off x="5275263" y="2499360"/>
            <a:ext cx="793750" cy="645160"/>
          </a:xfrm>
          <a:prstGeom prst="rect">
            <a:avLst/>
          </a:prstGeom>
          <a:noFill/>
        </p:spPr>
        <p:txBody>
          <a:bodyPr wrap="none" rtlCol="0">
            <a:spAutoFit/>
          </a:bodyPr>
          <a:lstStyle/>
          <a:p>
            <a:pPr algn="ctr">
              <a:lnSpc>
                <a:spcPct val="150000"/>
              </a:lnSpc>
            </a:pPr>
            <a:r>
              <a:rPr lang="en-US" altLang="zh-CN" sz="2400" b="1">
                <a:solidFill>
                  <a:schemeClr val="bg1"/>
                </a:solidFill>
                <a:latin typeface="思源黑体 CN Bold" panose="020B0800000000000000" charset="-122"/>
                <a:ea typeface="思源黑体 CN Bold" panose="020B0800000000000000" charset="-122"/>
                <a:cs typeface="思源黑体 CN Bold" panose="020B0800000000000000" charset="-122"/>
              </a:rPr>
              <a:t> </a:t>
            </a:r>
            <a:r>
              <a:rPr sz="2400">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rPr>
              <a:t>   </a:t>
            </a:r>
            <a:endParaRPr lang="zh-CN" altLang="en-US" sz="2400" b="1">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endParaRPr>
          </a:p>
        </p:txBody>
      </p:sp>
      <p:sp>
        <p:nvSpPr>
          <p:cNvPr id="14" name="Title 1"/>
          <p:cNvSpPr txBox="1"/>
          <p:nvPr>
            <p:custDataLst>
              <p:tags r:id="rId4"/>
            </p:custDataLst>
          </p:nvPr>
        </p:nvSpPr>
        <p:spPr>
          <a:xfrm>
            <a:off x="707390" y="1315485"/>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思源黑体 CN Bold" panose="020B0800000000000000" charset="-122"/>
                <a:ea typeface="思源黑体 CN Bold" panose="020B0800000000000000" charset="-122"/>
                <a:cs typeface="思源黑体 CN Bold" panose="020B0800000000000000" charset="-122"/>
              </a:rPr>
              <a:t>数据分析效果</a:t>
            </a:r>
            <a:endParaRPr lang="zh-CN" altLang="en-US" sz="3200" b="1" dirty="0">
              <a:solidFill>
                <a:schemeClr val="tx1"/>
              </a:solidFill>
              <a:latin typeface="思源黑体 CN Bold" panose="020B0800000000000000" charset="-122"/>
              <a:ea typeface="思源黑体 CN Bold" panose="020B0800000000000000" charset="-122"/>
              <a:cs typeface="思源黑体 CN Bold" panose="020B0800000000000000" charset="-122"/>
            </a:endParaRPr>
          </a:p>
        </p:txBody>
      </p:sp>
      <p:pic>
        <p:nvPicPr>
          <p:cNvPr id="7" name="图片 6" descr="6)53KTY3VC{)}I7O%SLOA[F"/>
          <p:cNvPicPr>
            <a:picLocks noChangeAspect="1"/>
          </p:cNvPicPr>
          <p:nvPr>
            <p:custDataLst>
              <p:tags r:id="rId5"/>
            </p:custDataLst>
          </p:nvPr>
        </p:nvPicPr>
        <p:blipFill>
          <a:blip r:embed="rId6"/>
          <a:stretch>
            <a:fillRect/>
          </a:stretch>
        </p:blipFill>
        <p:spPr>
          <a:xfrm>
            <a:off x="5208905" y="1822450"/>
            <a:ext cx="6312535" cy="4148455"/>
          </a:xfrm>
          <a:prstGeom prst="rect">
            <a:avLst/>
          </a:prstGeom>
        </p:spPr>
      </p:pic>
      <p:sp>
        <p:nvSpPr>
          <p:cNvPr id="5" name="文本框 4"/>
          <p:cNvSpPr txBox="1"/>
          <p:nvPr>
            <p:custDataLst>
              <p:tags r:id="rId7"/>
            </p:custDataLst>
          </p:nvPr>
        </p:nvSpPr>
        <p:spPr>
          <a:xfrm>
            <a:off x="417195" y="2252980"/>
            <a:ext cx="4027805" cy="2351405"/>
          </a:xfrm>
          <a:prstGeom prst="rect">
            <a:avLst/>
          </a:prstGeom>
          <a:noFill/>
        </p:spPr>
        <p:txBody>
          <a:bodyPr wrap="square" rtlCol="0" anchor="t">
            <a:noAutofit/>
          </a:bodyPr>
          <a:p>
            <a:pPr indent="457200">
              <a:lnSpc>
                <a:spcPct val="13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大部分的开发者的团队协作能力得分都在0-20分的区间，占据了近60%，得高分的开发者占少数，然而得分在80-100分区间的开发者仅占0.17%。</a:t>
            </a: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5180648" y="2690495"/>
            <a:ext cx="1101090" cy="1568450"/>
          </a:xfrm>
          <a:prstGeom prst="rect">
            <a:avLst/>
          </a:prstGeom>
          <a:noFill/>
        </p:spPr>
        <p:txBody>
          <a:bodyPr wrap="none" rtlCol="0">
            <a:spAutoFit/>
          </a:bodyPr>
          <a:lstStyle/>
          <a:p>
            <a:pPr algn="ctr">
              <a:lnSpc>
                <a:spcPct val="150000"/>
              </a:lnSpc>
            </a:pPr>
            <a:r>
              <a:rPr lang="zh-CN" sz="3600" b="1">
                <a:solidFill>
                  <a:schemeClr val="bg1"/>
                </a:solidFill>
                <a:latin typeface="思源黑体 CN Bold" panose="020B0800000000000000" charset="-122"/>
                <a:ea typeface="思源黑体 CN Bold" panose="020B0800000000000000" charset="-122"/>
                <a:cs typeface="思源黑体 CN Bold" panose="020B0800000000000000" charset="-122"/>
              </a:rPr>
              <a:t>致谢</a:t>
            </a:r>
            <a:endParaRPr lang="zh-CN" sz="3200" b="1">
              <a:solidFill>
                <a:schemeClr val="bg1"/>
              </a:solidFill>
              <a:latin typeface="思源黑体 CN Bold" panose="020B0800000000000000" charset="-122"/>
              <a:ea typeface="思源黑体 CN Bold" panose="020B0800000000000000" charset="-122"/>
              <a:cs typeface="思源黑体 CN Bold" panose="020B0800000000000000" charset="-122"/>
            </a:endParaRPr>
          </a:p>
          <a:p>
            <a:pPr algn="ctr">
              <a:lnSpc>
                <a:spcPct val="150000"/>
              </a:lnSpc>
            </a:pPr>
            <a:r>
              <a:rPr sz="2800">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rPr>
              <a:t>    </a:t>
            </a:r>
            <a:endParaRPr lang="zh-CN" altLang="en-US" sz="2800" b="1">
              <a:solidFill>
                <a:schemeClr val="bg1"/>
              </a:solidFill>
              <a:latin typeface="思源黑体 CN Normal" panose="020B0200000000000000" charset="-122"/>
              <a:ea typeface="思源黑体 CN Normal" panose="020B0200000000000000" charset="-122"/>
              <a:cs typeface="思源黑体 CN Normal" panose="020B0200000000000000" charset="-122"/>
              <a:sym typeface="+mn-ea"/>
            </a:endParaRPr>
          </a:p>
        </p:txBody>
      </p:sp>
      <p:grpSp>
        <p:nvGrpSpPr>
          <p:cNvPr id="12" name="组合 11"/>
          <p:cNvGrpSpPr/>
          <p:nvPr/>
        </p:nvGrpSpPr>
        <p:grpSpPr>
          <a:xfrm>
            <a:off x="9331960" y="421640"/>
            <a:ext cx="2548255" cy="671830"/>
            <a:chOff x="3219" y="2290"/>
            <a:chExt cx="12182" cy="3210"/>
          </a:xfrm>
        </p:grpSpPr>
        <p:pic>
          <p:nvPicPr>
            <p:cNvPr id="13" name="图片 12"/>
            <p:cNvPicPr>
              <a:picLocks noChangeAspect="1"/>
            </p:cNvPicPr>
            <p:nvPr/>
          </p:nvPicPr>
          <p:blipFill>
            <a:blip r:embed="rId2"/>
            <a:stretch>
              <a:fillRect/>
            </a:stretch>
          </p:blipFill>
          <p:spPr>
            <a:xfrm>
              <a:off x="3219" y="2290"/>
              <a:ext cx="12182" cy="2590"/>
            </a:xfrm>
            <a:prstGeom prst="rect">
              <a:avLst/>
            </a:prstGeom>
          </p:spPr>
        </p:pic>
        <p:pic>
          <p:nvPicPr>
            <p:cNvPr id="17" name="图片 16"/>
            <p:cNvPicPr>
              <a:picLocks noChangeAspect="1"/>
            </p:cNvPicPr>
            <p:nvPr/>
          </p:nvPicPr>
          <p:blipFill>
            <a:blip r:embed="rId3"/>
            <a:stretch>
              <a:fillRect/>
            </a:stretch>
          </p:blipFill>
          <p:spPr>
            <a:xfrm>
              <a:off x="5211" y="4538"/>
              <a:ext cx="8272" cy="96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11058" y="2602230"/>
            <a:ext cx="1833880" cy="1091565"/>
          </a:xfrm>
          <a:prstGeom prst="rect">
            <a:avLst/>
          </a:prstGeom>
        </p:spPr>
        <p:txBody>
          <a:bodyPr wrap="none">
            <a:spAutoFit/>
          </a:bodyPr>
          <a:lstStyle/>
          <a:p>
            <a:pPr algn="ctr" defTabSz="914400"/>
            <a:r>
              <a:rPr lang="zh-CN" altLang="en-US" sz="6500" b="1" dirty="0">
                <a:solidFill>
                  <a:schemeClr val="bg1"/>
                </a:solidFill>
                <a:latin typeface="Source Han Sans CN Bold" panose="020B0200000000000000" charset="-122"/>
                <a:ea typeface="Source Han Sans CN Bold" panose="020B0200000000000000" charset="-122"/>
              </a:rPr>
              <a:t>目录</a:t>
            </a:r>
            <a:endParaRPr lang="zh-CN" altLang="en-US" sz="6500" b="1" dirty="0">
              <a:solidFill>
                <a:schemeClr val="bg1"/>
              </a:solidFill>
              <a:latin typeface="Source Han Sans CN Bold" panose="020B0200000000000000" charset="-122"/>
              <a:ea typeface="Source Han Sans CN Bold" panose="020B0200000000000000" charset="-122"/>
            </a:endParaRPr>
          </a:p>
        </p:txBody>
      </p:sp>
      <p:sp>
        <p:nvSpPr>
          <p:cNvPr id="5" name="文本框 4"/>
          <p:cNvSpPr txBox="1"/>
          <p:nvPr/>
        </p:nvSpPr>
        <p:spPr>
          <a:xfrm>
            <a:off x="2462531" y="3693795"/>
            <a:ext cx="1132205" cy="398780"/>
          </a:xfrm>
          <a:prstGeom prst="rect">
            <a:avLst/>
          </a:prstGeom>
          <a:noFill/>
        </p:spPr>
        <p:txBody>
          <a:bodyPr wrap="none" rtlCol="0">
            <a:spAutoFit/>
          </a:bodyPr>
          <a:lstStyle/>
          <a:p>
            <a:pPr algn="ctr" defTabSz="914400"/>
            <a:r>
              <a:rPr lang="en-US" altLang="zh-CN" sz="2000" dirty="0">
                <a:solidFill>
                  <a:schemeClr val="bg1"/>
                </a:solidFill>
                <a:latin typeface="Source Han Sans CN Normal" panose="020B0200000000000000" charset="-122"/>
                <a:ea typeface="Source Han Sans CN Normal" panose="020B0200000000000000" charset="-122"/>
                <a:cs typeface="Arial Bold" panose="020B0706020202030204" charset="0"/>
              </a:rPr>
              <a:t>Content</a:t>
            </a:r>
            <a:endParaRPr lang="en-US" altLang="zh-CN" sz="2000" dirty="0">
              <a:solidFill>
                <a:schemeClr val="bg1"/>
              </a:solidFill>
              <a:latin typeface="Source Han Sans CN Normal" panose="020B0200000000000000" charset="-122"/>
              <a:ea typeface="Source Han Sans CN Normal" panose="020B0200000000000000" charset="-122"/>
              <a:cs typeface="Arial Bold" panose="020B0706020202030204" charset="0"/>
            </a:endParaRPr>
          </a:p>
        </p:txBody>
      </p:sp>
      <p:sp>
        <p:nvSpPr>
          <p:cNvPr id="7" name="矩形 6"/>
          <p:cNvSpPr/>
          <p:nvPr/>
        </p:nvSpPr>
        <p:spPr>
          <a:xfrm>
            <a:off x="5710555" y="963930"/>
            <a:ext cx="2505710" cy="70675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1</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研究背景及意义</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8" name="矩形 7"/>
          <p:cNvSpPr/>
          <p:nvPr/>
        </p:nvSpPr>
        <p:spPr>
          <a:xfrm>
            <a:off x="5710555" y="2084070"/>
            <a:ext cx="2175510" cy="70675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2</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设计思路</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9" name="矩形 8"/>
          <p:cNvSpPr/>
          <p:nvPr/>
        </p:nvSpPr>
        <p:spPr>
          <a:xfrm>
            <a:off x="5710555" y="3075305"/>
            <a:ext cx="2175510" cy="70675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3</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指标评估模型</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10" name="矩形 9"/>
          <p:cNvSpPr/>
          <p:nvPr/>
        </p:nvSpPr>
        <p:spPr>
          <a:xfrm>
            <a:off x="5710555" y="4249420"/>
            <a:ext cx="2175510" cy="70675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4</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关键技术</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grpSp>
        <p:nvGrpSpPr>
          <p:cNvPr id="21" name="组合 20"/>
          <p:cNvGrpSpPr/>
          <p:nvPr/>
        </p:nvGrpSpPr>
        <p:grpSpPr>
          <a:xfrm>
            <a:off x="9331960" y="421640"/>
            <a:ext cx="2548255" cy="671830"/>
            <a:chOff x="3219" y="2290"/>
            <a:chExt cx="12182" cy="3210"/>
          </a:xfrm>
        </p:grpSpPr>
        <p:pic>
          <p:nvPicPr>
            <p:cNvPr id="22" name="图片 21"/>
            <p:cNvPicPr>
              <a:picLocks noChangeAspect="1"/>
            </p:cNvPicPr>
            <p:nvPr/>
          </p:nvPicPr>
          <p:blipFill>
            <a:blip r:embed="rId1"/>
            <a:stretch>
              <a:fillRect/>
            </a:stretch>
          </p:blipFill>
          <p:spPr>
            <a:xfrm>
              <a:off x="3219" y="2290"/>
              <a:ext cx="12182" cy="2590"/>
            </a:xfrm>
            <a:prstGeom prst="rect">
              <a:avLst/>
            </a:prstGeom>
          </p:spPr>
        </p:pic>
        <p:pic>
          <p:nvPicPr>
            <p:cNvPr id="23" name="图片 22"/>
            <p:cNvPicPr>
              <a:picLocks noChangeAspect="1"/>
            </p:cNvPicPr>
            <p:nvPr/>
          </p:nvPicPr>
          <p:blipFill>
            <a:blip r:embed="rId2"/>
            <a:stretch>
              <a:fillRect/>
            </a:stretch>
          </p:blipFill>
          <p:spPr>
            <a:xfrm>
              <a:off x="5211" y="4538"/>
              <a:ext cx="8272" cy="963"/>
            </a:xfrm>
            <a:prstGeom prst="rect">
              <a:avLst/>
            </a:prstGeom>
          </p:spPr>
        </p:pic>
      </p:grpSp>
      <p:sp>
        <p:nvSpPr>
          <p:cNvPr id="2" name="矩形 1"/>
          <p:cNvSpPr/>
          <p:nvPr>
            <p:custDataLst>
              <p:tags r:id="rId3"/>
            </p:custDataLst>
          </p:nvPr>
        </p:nvSpPr>
        <p:spPr>
          <a:xfrm>
            <a:off x="5710555" y="5423535"/>
            <a:ext cx="2175510" cy="706755"/>
          </a:xfrm>
          <a:prstGeom prst="rect">
            <a:avLst/>
          </a:prstGeom>
        </p:spPr>
        <p:txBody>
          <a:bodyPr wrap="square">
            <a:spAutoFit/>
          </a:bodyPr>
          <a:lstStyle/>
          <a:p>
            <a:pPr algn="l">
              <a:lnSpc>
                <a:spcPct val="100000"/>
              </a:lnSpc>
            </a:pPr>
            <a:r>
              <a:rPr lang="en-US" altLang="zh-CN" sz="3200" b="1" dirty="0">
                <a:solidFill>
                  <a:schemeClr val="bg1"/>
                </a:solidFill>
                <a:latin typeface="Source Han Sans CN Bold" panose="020B0200000000000000" charset="-122"/>
                <a:ea typeface="Source Han Sans CN Bold" panose="020B0200000000000000" charset="-122"/>
                <a:cs typeface="微软雅黑" panose="020B0503020204020204" charset="-122"/>
              </a:rPr>
              <a:t>5</a:t>
            </a:r>
            <a:r>
              <a:rPr lang="en-US" altLang="zh-CN" sz="4000" b="1" dirty="0">
                <a:solidFill>
                  <a:schemeClr val="bg1"/>
                </a:solidFill>
                <a:latin typeface="Source Han Sans CN Bold" panose="020B0200000000000000" charset="-122"/>
                <a:ea typeface="Source Han Sans CN Bold" panose="020B0200000000000000" charset="-122"/>
                <a:cs typeface="微软雅黑" panose="020B0503020204020204" charset="-122"/>
              </a:rPr>
              <a:t> </a:t>
            </a:r>
            <a:r>
              <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rPr>
              <a:t>数据分析效果</a:t>
            </a:r>
            <a:endParaRPr lang="zh-CN" altLang="en-US" sz="2000" dirty="0">
              <a:solidFill>
                <a:schemeClr val="bg1"/>
              </a:solidFill>
              <a:latin typeface="Source Han Sans CN Regular" panose="020B0200000000000000" charset="-122"/>
              <a:ea typeface="Source Han Sans CN Regular" panose="020B0200000000000000" charset="-122"/>
              <a:cs typeface="Source Han Sans CN Regular" panose="020B02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颜色"/>
          <p:cNvSpPr txBox="1">
            <a:spLocks noGrp="1"/>
          </p:cNvSpPr>
          <p:nvPr>
            <p:ph type="title" idx="4294967295"/>
          </p:nvPr>
        </p:nvSpPr>
        <p:spPr>
          <a:xfrm>
            <a:off x="3734118" y="2900680"/>
            <a:ext cx="4478655" cy="792480"/>
          </a:xfrm>
          <a:prstGeom prst="rect">
            <a:avLst/>
          </a:prstGeom>
        </p:spPr>
        <p:txBody>
          <a:bodyPr lIns="0" tIns="0" rIns="0" bIns="0">
            <a:normAutofit/>
          </a:bodyPr>
          <a:lstStyle>
            <a:lvl1pPr defTabSz="695960">
              <a:lnSpc>
                <a:spcPct val="130000"/>
              </a:lnSpc>
              <a:defRPr sz="5000">
                <a:solidFill>
                  <a:srgbClr val="000000"/>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pPr algn="ctr"/>
            <a:r>
              <a:rPr lang="zh-CN" sz="3600">
                <a:solidFill>
                  <a:schemeClr val="bg1"/>
                </a:solidFill>
                <a:latin typeface="Source Han Sans CN Regular" panose="020B0200000000000000" charset="-122"/>
                <a:ea typeface="Source Han Sans CN Regular" panose="020B0200000000000000" charset="-122"/>
              </a:rPr>
              <a:t>研究背景及意义</a:t>
            </a:r>
            <a:endParaRPr lang="zh-CN" sz="3600">
              <a:solidFill>
                <a:schemeClr val="bg1"/>
              </a:solidFill>
              <a:latin typeface="Source Han Sans CN Regular" panose="020B0200000000000000" charset="-122"/>
              <a:ea typeface="Source Han Sans CN Regular" panose="020B0200000000000000" charset="-122"/>
            </a:endParaRPr>
          </a:p>
        </p:txBody>
      </p:sp>
      <p:grpSp>
        <p:nvGrpSpPr>
          <p:cNvPr id="21" name="组合 20"/>
          <p:cNvGrpSpPr/>
          <p:nvPr/>
        </p:nvGrpSpPr>
        <p:grpSpPr>
          <a:xfrm>
            <a:off x="9331960" y="421640"/>
            <a:ext cx="2548255" cy="671830"/>
            <a:chOff x="3219" y="2290"/>
            <a:chExt cx="12182" cy="3210"/>
          </a:xfrm>
        </p:grpSpPr>
        <p:pic>
          <p:nvPicPr>
            <p:cNvPr id="22" name="图片 21"/>
            <p:cNvPicPr>
              <a:picLocks noChangeAspect="1"/>
            </p:cNvPicPr>
            <p:nvPr/>
          </p:nvPicPr>
          <p:blipFill>
            <a:blip r:embed="rId1"/>
            <a:stretch>
              <a:fillRect/>
            </a:stretch>
          </p:blipFill>
          <p:spPr>
            <a:xfrm>
              <a:off x="3219" y="2290"/>
              <a:ext cx="12182" cy="2590"/>
            </a:xfrm>
            <a:prstGeom prst="rect">
              <a:avLst/>
            </a:prstGeom>
          </p:spPr>
        </p:pic>
        <p:pic>
          <p:nvPicPr>
            <p:cNvPr id="23" name="图片 22"/>
            <p:cNvPicPr>
              <a:picLocks noChangeAspect="1"/>
            </p:cNvPicPr>
            <p:nvPr/>
          </p:nvPicPr>
          <p:blipFill>
            <a:blip r:embed="rId2"/>
            <a:stretch>
              <a:fillRect/>
            </a:stretch>
          </p:blipFill>
          <p:spPr>
            <a:xfrm>
              <a:off x="5211" y="4538"/>
              <a:ext cx="8272" cy="963"/>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研究背景</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sp>
        <p:nvSpPr>
          <p:cNvPr id="5" name="文本框 4"/>
          <p:cNvSpPr txBox="1"/>
          <p:nvPr/>
        </p:nvSpPr>
        <p:spPr>
          <a:xfrm>
            <a:off x="707390" y="2477951"/>
            <a:ext cx="10342880" cy="3538220"/>
          </a:xfrm>
          <a:prstGeom prst="rect">
            <a:avLst/>
          </a:prstGeom>
          <a:noFill/>
        </p:spPr>
        <p:txBody>
          <a:bodyPr wrap="square" rtlCol="0" anchor="t">
            <a:spAutoFit/>
          </a:bodyPr>
          <a:lstStyle/>
          <a:p>
            <a:pPr indent="457200">
              <a:lnSpc>
                <a:spcPct val="140000"/>
              </a:lnSpc>
            </a:pPr>
            <a:r>
              <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 </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GitHub是全球最大基于Git的代码托管平台之一，许多开发者使用它来管理和协作开源项目。大部分的开发者都有自己的团队，团队协作需要每个成员都具备强烈的团队意识和合作精神。团队协作在软件开发中至关重要，</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如何统计和衡量开发者团队协作能力是开源领域的一个备受关注的话题。</a:t>
            </a: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endParaRPr>
          </a:p>
          <a:p>
            <a:pPr indent="457200">
              <a:lnSpc>
                <a:spcPct val="140000"/>
              </a:lnSpc>
            </a:pPr>
            <a:endPar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a:p>
            <a:pPr indent="457200">
              <a:lnSpc>
                <a:spcPct val="14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目前在开源领域存在量化团队协作能力这一指标的挑战，并且在GitHub中也很少有组织提出团队协作能力的衡量方法。</a:t>
            </a:r>
            <a:endPar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endParaRPr>
          </a:p>
          <a:p>
            <a:pPr indent="457200">
              <a:lnSpc>
                <a:spcPct val="140000"/>
              </a:lnSpc>
            </a:pPr>
            <a:endPar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p:txBody>
      </p:sp>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研究意义</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sp>
        <p:nvSpPr>
          <p:cNvPr id="2" name="Rectangle: Top Corners Rounded 11"/>
          <p:cNvSpPr/>
          <p:nvPr/>
        </p:nvSpPr>
        <p:spPr>
          <a:xfrm rot="10800000" flipH="1">
            <a:off x="2179962" y="2174673"/>
            <a:ext cx="46323" cy="559758"/>
          </a:xfrm>
          <a:prstGeom prst="round2SameRect">
            <a:avLst>
              <a:gd name="adj1" fmla="val 50000"/>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 name="TextBox 12"/>
          <p:cNvSpPr txBox="1"/>
          <p:nvPr/>
        </p:nvSpPr>
        <p:spPr>
          <a:xfrm>
            <a:off x="1718499" y="2089281"/>
            <a:ext cx="461462" cy="544668"/>
          </a:xfrm>
          <a:prstGeom prst="rect">
            <a:avLst/>
          </a:prstGeom>
          <a:noFill/>
        </p:spPr>
        <p:txBody>
          <a:bodyPr wrap="none" lIns="182889" tIns="91445" rIns="182889" bIns="91445">
            <a:noAutofit/>
          </a:bodyPr>
          <a:lstStyle/>
          <a:p>
            <a:pPr algn="r"/>
            <a:r>
              <a:rPr lang="id-ID" sz="3200" dirty="0"/>
              <a:t>1</a:t>
            </a:r>
            <a:endParaRPr lang="id-ID" sz="3200" dirty="0"/>
          </a:p>
        </p:txBody>
      </p:sp>
      <p:sp>
        <p:nvSpPr>
          <p:cNvPr id="15" name="文本框 14"/>
          <p:cNvSpPr txBox="1"/>
          <p:nvPr/>
        </p:nvSpPr>
        <p:spPr>
          <a:xfrm>
            <a:off x="2332942" y="2022502"/>
            <a:ext cx="8252944" cy="825932"/>
          </a:xfrm>
          <a:prstGeom prst="rect">
            <a:avLst/>
          </a:prstGeom>
          <a:noFill/>
        </p:spPr>
        <p:txBody>
          <a:bodyPr wrap="square">
            <a:spAutoFit/>
          </a:bodyPr>
          <a:lstStyle/>
          <a:p>
            <a:pPr>
              <a:lnSpc>
                <a:spcPct val="140000"/>
              </a:lnSpc>
            </a:pPr>
            <a:r>
              <a:rPr lang="en-US" altLang="zh-CN"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激励更多Github</a:t>
            </a:r>
            <a:r>
              <a:rPr lang="zh-CN" altLang="en-US"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社区的</a:t>
            </a:r>
            <a:r>
              <a:rPr lang="en-US" altLang="zh-CN"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开发者积极参与到开源项目中，共同贡献代码、参与讨论，为</a:t>
            </a:r>
            <a:r>
              <a:rPr lang="zh-CN" altLang="en-US"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团队</a:t>
            </a:r>
            <a:r>
              <a:rPr lang="en-US" altLang="zh-CN"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项目的发展做出更多的贡献。</a:t>
            </a:r>
            <a:endParaRPr lang="en-US" altLang="zh-CN"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16" name="Rectangle: Top Corners Rounded 11"/>
          <p:cNvSpPr/>
          <p:nvPr/>
        </p:nvSpPr>
        <p:spPr>
          <a:xfrm rot="10800000" flipH="1">
            <a:off x="2179962" y="3259120"/>
            <a:ext cx="46323" cy="559758"/>
          </a:xfrm>
          <a:prstGeom prst="round2SameRect">
            <a:avLst>
              <a:gd name="adj1" fmla="val 50000"/>
              <a:gd name="adj2" fmla="val 50000"/>
            </a:avLst>
          </a:prstGeom>
          <a:solidFill>
            <a:srgbClr val="00D3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7" name="TextBox 12"/>
          <p:cNvSpPr txBox="1"/>
          <p:nvPr/>
        </p:nvSpPr>
        <p:spPr>
          <a:xfrm>
            <a:off x="1718499" y="3173728"/>
            <a:ext cx="461462" cy="544668"/>
          </a:xfrm>
          <a:prstGeom prst="rect">
            <a:avLst/>
          </a:prstGeom>
          <a:noFill/>
        </p:spPr>
        <p:txBody>
          <a:bodyPr wrap="none" lIns="182889" tIns="91445" rIns="182889" bIns="91445">
            <a:noAutofit/>
          </a:bodyPr>
          <a:lstStyle/>
          <a:p>
            <a:pPr algn="r"/>
            <a:r>
              <a:rPr lang="en-US" altLang="zh-CN" sz="3200" dirty="0"/>
              <a:t>2</a:t>
            </a:r>
            <a:endParaRPr lang="id-ID" sz="3200" dirty="0"/>
          </a:p>
        </p:txBody>
      </p:sp>
      <p:sp>
        <p:nvSpPr>
          <p:cNvPr id="18" name="文本框 17"/>
          <p:cNvSpPr txBox="1"/>
          <p:nvPr/>
        </p:nvSpPr>
        <p:spPr>
          <a:xfrm>
            <a:off x="2332942" y="3106949"/>
            <a:ext cx="8252944" cy="865505"/>
          </a:xfrm>
          <a:prstGeom prst="rect">
            <a:avLst/>
          </a:prstGeom>
          <a:noFill/>
        </p:spPr>
        <p:txBody>
          <a:bodyPr wrap="square">
            <a:spAutoFit/>
          </a:bodyPr>
          <a:lstStyle/>
          <a:p>
            <a:pPr>
              <a:lnSpc>
                <a:spcPct val="140000"/>
              </a:lnSpc>
            </a:pPr>
            <a:r>
              <a:rPr lang="zh-CN" altLang="en-US" dirty="0">
                <a:latin typeface="Source Han Sans CN Regular" panose="020B0200000000000000" charset="-122"/>
                <a:ea typeface="Source Han Sans CN Regular" panose="020B0200000000000000" charset="-122"/>
                <a:cs typeface="Source Han Sans CN Regular" panose="020B0200000000000000" charset="-122"/>
                <a:sym typeface="+mn-ea"/>
              </a:rPr>
              <a:t>开发者的团队协作能力是评估他们参与团队项目积极程度以及沟通协作能力的重要指标。</a:t>
            </a:r>
            <a:endParaRPr lang="en-US" altLang="zh-CN" sz="18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p:txBody>
      </p:sp>
      <p:sp>
        <p:nvSpPr>
          <p:cNvPr id="19" name="Rectangle: Top Corners Rounded 11"/>
          <p:cNvSpPr/>
          <p:nvPr/>
        </p:nvSpPr>
        <p:spPr>
          <a:xfrm rot="10800000" flipH="1">
            <a:off x="2179962" y="4305753"/>
            <a:ext cx="46323" cy="559758"/>
          </a:xfrm>
          <a:prstGeom prst="round2SameRect">
            <a:avLst>
              <a:gd name="adj1" fmla="val 50000"/>
              <a:gd name="adj2"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0" name="TextBox 12"/>
          <p:cNvSpPr txBox="1"/>
          <p:nvPr/>
        </p:nvSpPr>
        <p:spPr>
          <a:xfrm>
            <a:off x="1718499" y="4220361"/>
            <a:ext cx="461462" cy="544668"/>
          </a:xfrm>
          <a:prstGeom prst="rect">
            <a:avLst/>
          </a:prstGeom>
          <a:noFill/>
        </p:spPr>
        <p:txBody>
          <a:bodyPr wrap="none" lIns="182889" tIns="91445" rIns="182889" bIns="91445">
            <a:noAutofit/>
          </a:bodyPr>
          <a:lstStyle/>
          <a:p>
            <a:pPr algn="r"/>
            <a:r>
              <a:rPr lang="en-US" altLang="zh-CN" sz="3200" dirty="0"/>
              <a:t>3</a:t>
            </a:r>
            <a:endParaRPr lang="id-ID" sz="3200" dirty="0"/>
          </a:p>
        </p:txBody>
      </p:sp>
      <p:sp>
        <p:nvSpPr>
          <p:cNvPr id="21" name="文本框 20"/>
          <p:cNvSpPr txBox="1"/>
          <p:nvPr/>
        </p:nvSpPr>
        <p:spPr>
          <a:xfrm>
            <a:off x="2332942" y="4153582"/>
            <a:ext cx="8252944" cy="825932"/>
          </a:xfrm>
          <a:prstGeom prst="rect">
            <a:avLst/>
          </a:prstGeom>
          <a:noFill/>
        </p:spPr>
        <p:txBody>
          <a:bodyPr wrap="square">
            <a:spAutoFit/>
          </a:bodyPr>
          <a:lstStyle/>
          <a:p>
            <a:pPr>
              <a:lnSpc>
                <a:spcPct val="140000"/>
              </a:lnSpc>
            </a:pPr>
            <a:r>
              <a:rPr lang="en-US" altLang="zh-CN" sz="18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通过研究团队协作能力，可以促进社区内成员之间的</a:t>
            </a:r>
            <a:r>
              <a:rPr lang="en-US" altLang="zh-CN" sz="18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合作和交流，营造更加融洽的开发环境，</a:t>
            </a:r>
            <a:r>
              <a:rPr lang="en-US" altLang="zh-CN" dirty="0">
                <a:ea typeface="Source Han Sans CN Regular" panose="020B0200000000000000" charset="-122"/>
              </a:rPr>
              <a:t>推动开源社区的健康发展</a:t>
            </a:r>
            <a:r>
              <a:rPr lang="zh-CN" altLang="en-US" sz="18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a:t>
            </a:r>
            <a:endParaRPr lang="en-US" altLang="zh-CN" sz="18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颜色"/>
          <p:cNvSpPr txBox="1">
            <a:spLocks noGrp="1"/>
          </p:cNvSpPr>
          <p:nvPr>
            <p:ph type="title" idx="4294967295"/>
          </p:nvPr>
        </p:nvSpPr>
        <p:spPr>
          <a:xfrm>
            <a:off x="3734118" y="2900680"/>
            <a:ext cx="4478655" cy="792480"/>
          </a:xfrm>
          <a:prstGeom prst="rect">
            <a:avLst/>
          </a:prstGeom>
        </p:spPr>
        <p:txBody>
          <a:bodyPr lIns="0" tIns="0" rIns="0" bIns="0">
            <a:normAutofit/>
          </a:bodyPr>
          <a:lstStyle>
            <a:lvl1pPr defTabSz="695960">
              <a:lnSpc>
                <a:spcPct val="130000"/>
              </a:lnSpc>
              <a:defRPr sz="5000">
                <a:solidFill>
                  <a:srgbClr val="000000"/>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pPr algn="ctr"/>
            <a:r>
              <a:rPr lang="zh-CN" sz="3600">
                <a:solidFill>
                  <a:schemeClr val="bg1"/>
                </a:solidFill>
                <a:latin typeface="Source Han Sans CN Regular" panose="020B0200000000000000" charset="-122"/>
                <a:ea typeface="Source Han Sans CN Regular" panose="020B0200000000000000" charset="-122"/>
              </a:rPr>
              <a:t>设计思路</a:t>
            </a:r>
            <a:endParaRPr lang="zh-CN" sz="3600">
              <a:solidFill>
                <a:schemeClr val="bg1"/>
              </a:solidFill>
              <a:latin typeface="Source Han Sans CN Regular" panose="020B0200000000000000" charset="-122"/>
              <a:ea typeface="Source Han Sans CN Regular" panose="020B0200000000000000" charset="-122"/>
            </a:endParaRPr>
          </a:p>
        </p:txBody>
      </p:sp>
      <p:grpSp>
        <p:nvGrpSpPr>
          <p:cNvPr id="21" name="组合 20"/>
          <p:cNvGrpSpPr/>
          <p:nvPr/>
        </p:nvGrpSpPr>
        <p:grpSpPr>
          <a:xfrm>
            <a:off x="9331960" y="421640"/>
            <a:ext cx="2548255" cy="671830"/>
            <a:chOff x="3219" y="2290"/>
            <a:chExt cx="12182" cy="3210"/>
          </a:xfrm>
        </p:grpSpPr>
        <p:pic>
          <p:nvPicPr>
            <p:cNvPr id="22" name="图片 21"/>
            <p:cNvPicPr>
              <a:picLocks noChangeAspect="1"/>
            </p:cNvPicPr>
            <p:nvPr/>
          </p:nvPicPr>
          <p:blipFill>
            <a:blip r:embed="rId1"/>
            <a:stretch>
              <a:fillRect/>
            </a:stretch>
          </p:blipFill>
          <p:spPr>
            <a:xfrm>
              <a:off x="3219" y="2290"/>
              <a:ext cx="12182" cy="2590"/>
            </a:xfrm>
            <a:prstGeom prst="rect">
              <a:avLst/>
            </a:prstGeom>
          </p:spPr>
        </p:pic>
        <p:pic>
          <p:nvPicPr>
            <p:cNvPr id="23" name="图片 22"/>
            <p:cNvPicPr>
              <a:picLocks noChangeAspect="1"/>
            </p:cNvPicPr>
            <p:nvPr/>
          </p:nvPicPr>
          <p:blipFill>
            <a:blip r:embed="rId2"/>
            <a:stretch>
              <a:fillRect/>
            </a:stretch>
          </p:blipFill>
          <p:spPr>
            <a:xfrm>
              <a:off x="5211" y="4538"/>
              <a:ext cx="8272" cy="963"/>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sp>
        <p:nvSpPr>
          <p:cNvPr id="9" name="文本框 8"/>
          <p:cNvSpPr txBox="1"/>
          <p:nvPr>
            <p:custDataLst>
              <p:tags r:id="rId3"/>
            </p:custDataLst>
          </p:nvPr>
        </p:nvSpPr>
        <p:spPr>
          <a:xfrm>
            <a:off x="1048034" y="2121431"/>
            <a:ext cx="10631170" cy="3969385"/>
          </a:xfrm>
          <a:prstGeom prst="rect">
            <a:avLst/>
          </a:prstGeom>
          <a:noFill/>
        </p:spPr>
        <p:txBody>
          <a:bodyPr wrap="square" rtlCol="0" anchor="t">
            <a:spAutoFit/>
          </a:bodyPr>
          <a:lstStyle/>
          <a:p>
            <a:pPr>
              <a:lnSpc>
                <a:spcPct val="140000"/>
              </a:lnSpc>
            </a:pP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sym typeface="+mn-ea"/>
              </a:rPr>
              <a:t>在开源项目中</a:t>
            </a:r>
            <a:r>
              <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开发者之间的协作关系</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：开发者在</a:t>
            </a:r>
            <a:r>
              <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开源项目</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中</a:t>
            </a:r>
            <a:r>
              <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合并PR、发起issue和评论issue</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、拉取请求</a:t>
            </a:r>
            <a:r>
              <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等行为操作 。</a:t>
            </a:r>
            <a:endPar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a:p>
            <a:pPr indent="457200">
              <a:lnSpc>
                <a:spcPct val="140000"/>
              </a:lnSpc>
            </a:pPr>
            <a:endPar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a:p>
            <a:pPr>
              <a:lnSpc>
                <a:spcPct val="140000"/>
              </a:lnSpc>
            </a:pPr>
            <a:r>
              <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如果一个开发者经常与他人共同参与开源项目并协作贡献，那么可以认为该开发者具有</a:t>
            </a:r>
            <a:r>
              <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较强的团队协作能力，适合与他人合作。</a:t>
            </a:r>
            <a:endPar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a:p>
            <a:pPr indent="457200">
              <a:lnSpc>
                <a:spcPct val="140000"/>
              </a:lnSpc>
            </a:pPr>
            <a:endParaRPr lang="en-US" altLang="zh-CN"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endParaRPr>
          </a:p>
          <a:p>
            <a:pPr>
              <a:lnSpc>
                <a:spcPct val="140000"/>
              </a:lnSpc>
            </a:pP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通过对开发者在开源项目中的行为操作进行量化分析，进行模型的</a:t>
            </a:r>
            <a:r>
              <a:rPr lang="zh-CN" altLang="en-US" sz="2000" dirty="0">
                <a:latin typeface="Source Han Sans CN Regular" panose="020B0200000000000000" charset="-122"/>
                <a:ea typeface="Source Han Sans CN Regular" panose="020B0200000000000000" charset="-122"/>
                <a:cs typeface="Source Han Sans CN Regular" panose="020B0200000000000000" charset="-122"/>
              </a:rPr>
              <a:t>设计与计算</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，最后可以得出开发者</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sym typeface="+mn-ea"/>
              </a:rPr>
              <a:t>团队协作能力值，来衡量</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sym typeface="+mn-ea"/>
              </a:rPr>
              <a:t>不同开发者的团队协作能力的高低，进而</a:t>
            </a:r>
            <a:r>
              <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rPr>
              <a:t>对不同开发者的团队协作能力做出区分。</a:t>
            </a:r>
            <a:endParaRPr lang="zh-CN" altLang="en-US" sz="2000" dirty="0">
              <a:solidFill>
                <a:schemeClr val="tx1"/>
              </a:solidFill>
              <a:latin typeface="Source Han Sans CN Regular" panose="020B0200000000000000" charset="-122"/>
              <a:ea typeface="Source Han Sans CN Regular" panose="020B0200000000000000" charset="-122"/>
              <a:cs typeface="Source Han Sans CN Regular" panose="020B0200000000000000" charset="-122"/>
              <a:sym typeface="+mn-ea"/>
            </a:endParaRPr>
          </a:p>
        </p:txBody>
      </p:sp>
      <p:sp>
        <p:nvSpPr>
          <p:cNvPr id="2"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设计思路</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颜色"/>
          <p:cNvSpPr txBox="1">
            <a:spLocks noGrp="1"/>
          </p:cNvSpPr>
          <p:nvPr>
            <p:ph type="title" idx="4294967295"/>
          </p:nvPr>
        </p:nvSpPr>
        <p:spPr>
          <a:xfrm>
            <a:off x="3734118" y="2900680"/>
            <a:ext cx="4478655" cy="792480"/>
          </a:xfrm>
          <a:prstGeom prst="rect">
            <a:avLst/>
          </a:prstGeom>
        </p:spPr>
        <p:txBody>
          <a:bodyPr lIns="0" tIns="0" rIns="0" bIns="0">
            <a:normAutofit/>
          </a:bodyPr>
          <a:lstStyle>
            <a:lvl1pPr defTabSz="695960">
              <a:lnSpc>
                <a:spcPct val="130000"/>
              </a:lnSpc>
              <a:defRPr sz="5000">
                <a:solidFill>
                  <a:srgbClr val="000000"/>
                </a:solidFill>
                <a:latin typeface="方正兰亭黑简体" panose="02000000000000000000" charset="-122"/>
                <a:ea typeface="方正兰亭黑简体" panose="02000000000000000000" charset="-122"/>
                <a:cs typeface="方正兰亭黑简体" panose="02000000000000000000" charset="-122"/>
                <a:sym typeface="方正兰亭黑简体" panose="02000000000000000000" charset="-122"/>
              </a:defRPr>
            </a:lvl1pPr>
          </a:lstStyle>
          <a:p>
            <a:pPr algn="ctr"/>
            <a:r>
              <a:rPr lang="zh-CN" sz="3600">
                <a:solidFill>
                  <a:schemeClr val="bg1"/>
                </a:solidFill>
                <a:latin typeface="Source Han Sans CN Regular" panose="020B0200000000000000" charset="-122"/>
                <a:ea typeface="Source Han Sans CN Regular" panose="020B0200000000000000" charset="-122"/>
              </a:rPr>
              <a:t>指标评估模型</a:t>
            </a:r>
            <a:endParaRPr lang="zh-CN" sz="3600">
              <a:solidFill>
                <a:schemeClr val="bg1"/>
              </a:solidFill>
              <a:latin typeface="Source Han Sans CN Regular" panose="020B0200000000000000" charset="-122"/>
              <a:ea typeface="Source Han Sans CN Regular" panose="020B0200000000000000" charset="-122"/>
            </a:endParaRPr>
          </a:p>
        </p:txBody>
      </p:sp>
      <p:grpSp>
        <p:nvGrpSpPr>
          <p:cNvPr id="21" name="组合 20"/>
          <p:cNvGrpSpPr/>
          <p:nvPr/>
        </p:nvGrpSpPr>
        <p:grpSpPr>
          <a:xfrm>
            <a:off x="9331960" y="421640"/>
            <a:ext cx="2548255" cy="671830"/>
            <a:chOff x="3219" y="2290"/>
            <a:chExt cx="12182" cy="3210"/>
          </a:xfrm>
        </p:grpSpPr>
        <p:pic>
          <p:nvPicPr>
            <p:cNvPr id="22" name="图片 21"/>
            <p:cNvPicPr>
              <a:picLocks noChangeAspect="1"/>
            </p:cNvPicPr>
            <p:nvPr/>
          </p:nvPicPr>
          <p:blipFill>
            <a:blip r:embed="rId1"/>
            <a:stretch>
              <a:fillRect/>
            </a:stretch>
          </p:blipFill>
          <p:spPr>
            <a:xfrm>
              <a:off x="3219" y="2290"/>
              <a:ext cx="12182" cy="2590"/>
            </a:xfrm>
            <a:prstGeom prst="rect">
              <a:avLst/>
            </a:prstGeom>
          </p:spPr>
        </p:pic>
        <p:pic>
          <p:nvPicPr>
            <p:cNvPr id="23" name="图片 22"/>
            <p:cNvPicPr>
              <a:picLocks noChangeAspect="1"/>
            </p:cNvPicPr>
            <p:nvPr/>
          </p:nvPicPr>
          <p:blipFill>
            <a:blip r:embed="rId2"/>
            <a:stretch>
              <a:fillRect/>
            </a:stretch>
          </p:blipFill>
          <p:spPr>
            <a:xfrm>
              <a:off x="5211" y="4538"/>
              <a:ext cx="8272" cy="963"/>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3@4x"/>
          <p:cNvPicPr>
            <a:picLocks noChangeAspect="1"/>
          </p:cNvPicPr>
          <p:nvPr userDrawn="1"/>
        </p:nvPicPr>
        <p:blipFill>
          <a:blip r:embed="rId1"/>
          <a:stretch>
            <a:fillRect/>
          </a:stretch>
        </p:blipFill>
        <p:spPr>
          <a:xfrm>
            <a:off x="9603105" y="414338"/>
            <a:ext cx="2175510" cy="456565"/>
          </a:xfrm>
          <a:prstGeom prst="rect">
            <a:avLst/>
          </a:prstGeom>
        </p:spPr>
      </p:pic>
      <p:pic>
        <p:nvPicPr>
          <p:cNvPr id="10" name="图片 9"/>
          <p:cNvPicPr>
            <a:picLocks noChangeAspect="1"/>
          </p:cNvPicPr>
          <p:nvPr/>
        </p:nvPicPr>
        <p:blipFill>
          <a:blip r:embed="rId2"/>
          <a:stretch>
            <a:fillRect/>
          </a:stretch>
        </p:blipFill>
        <p:spPr>
          <a:xfrm>
            <a:off x="9192260" y="421640"/>
            <a:ext cx="2673350" cy="720090"/>
          </a:xfrm>
          <a:prstGeom prst="rect">
            <a:avLst/>
          </a:prstGeom>
        </p:spPr>
      </p:pic>
      <p:sp>
        <p:nvSpPr>
          <p:cNvPr id="8" name="文本框 7"/>
          <p:cNvSpPr txBox="1"/>
          <p:nvPr>
            <p:custDataLst>
              <p:tags r:id="rId3"/>
            </p:custDataLst>
          </p:nvPr>
        </p:nvSpPr>
        <p:spPr>
          <a:xfrm>
            <a:off x="2108835" y="4298950"/>
            <a:ext cx="7974965" cy="1950085"/>
          </a:xfrm>
          <a:prstGeom prst="rect">
            <a:avLst/>
          </a:prstGeom>
          <a:noFill/>
        </p:spPr>
        <p:txBody>
          <a:bodyPr wrap="square" rtlCol="0">
            <a:noAutofit/>
          </a:bodyPr>
          <a:lstStyle/>
          <a:p>
            <a:pPr>
              <a:lnSpc>
                <a:spcPct val="150000"/>
              </a:lnSpc>
            </a:pPr>
            <a:r>
              <a:rPr lang="zh-CN" altLang="en-US" dirty="0">
                <a:latin typeface="Source Han Sans CN Regular" panose="020B0200000000000000" charset="-122"/>
                <a:ea typeface="Source Han Sans CN Regular" panose="020B0200000000000000" charset="-122"/>
                <a:cs typeface="Source Han Sans CN Regular" panose="020B0200000000000000" charset="-122"/>
              </a:rPr>
              <a:t>协作者数量 A1 通过统计该开发者仓库下的forks数量得到</a:t>
            </a:r>
            <a:r>
              <a:rPr lang="en-US" altLang="zh-CN" dirty="0">
                <a:latin typeface="Source Han Sans CN Regular" panose="020B0200000000000000" charset="-122"/>
                <a:ea typeface="Source Han Sans CN Regular" panose="020B0200000000000000" charset="-122"/>
                <a:cs typeface="Source Han Sans CN Regular" panose="020B0200000000000000" charset="-122"/>
              </a:rPr>
              <a:t>;</a:t>
            </a:r>
            <a:endParaRPr lang="en-US" altLang="zh-CN" dirty="0">
              <a:latin typeface="Source Han Sans CN Regular" panose="020B0200000000000000" charset="-122"/>
              <a:ea typeface="Source Han Sans CN Regular" panose="020B0200000000000000" charset="-122"/>
              <a:cs typeface="Source Han Sans CN Regular" panose="020B0200000000000000" charset="-122"/>
            </a:endParaRPr>
          </a:p>
          <a:p>
            <a:pPr>
              <a:lnSpc>
                <a:spcPct val="150000"/>
              </a:lnSpc>
            </a:pPr>
            <a:r>
              <a:rPr lang="zh-CN" altLang="en-US" dirty="0">
                <a:latin typeface="Source Han Sans CN Regular" panose="020B0200000000000000" charset="-122"/>
                <a:ea typeface="Source Han Sans CN Regular" panose="020B0200000000000000" charset="-122"/>
                <a:cs typeface="Source Han Sans CN Regular" panose="020B0200000000000000" charset="-122"/>
              </a:rPr>
              <a:t>紧密程度 M 是该开发者合并</a:t>
            </a:r>
            <a:r>
              <a:rPr lang="en-US" altLang="zh-CN" dirty="0">
                <a:latin typeface="Source Han Sans CN Regular" panose="020B0200000000000000" charset="-122"/>
                <a:ea typeface="Source Han Sans CN Regular" panose="020B0200000000000000" charset="-122"/>
                <a:cs typeface="Source Han Sans CN Regular" panose="020B0200000000000000" charset="-122"/>
              </a:rPr>
              <a:t>pr</a:t>
            </a:r>
            <a:r>
              <a:rPr lang="zh-CN" altLang="en-US" dirty="0">
                <a:latin typeface="Source Han Sans CN Regular" panose="020B0200000000000000" charset="-122"/>
                <a:ea typeface="Source Han Sans CN Regular" panose="020B0200000000000000" charset="-122"/>
                <a:cs typeface="Source Han Sans CN Regular" panose="020B0200000000000000" charset="-122"/>
              </a:rPr>
              <a:t>的数量</a:t>
            </a:r>
            <a:r>
              <a:rPr lang="zh-CN" altLang="en-US" dirty="0">
                <a:latin typeface="Source Han Sans CN Regular" panose="020B0200000000000000" charset="-122"/>
                <a:ea typeface="Source Han Sans CN Regular" panose="020B0200000000000000" charset="-122"/>
                <a:cs typeface="Source Han Sans CN Regular" panose="020B0200000000000000" charset="-122"/>
              </a:rPr>
              <a:t>以及在pr或</a:t>
            </a:r>
            <a:r>
              <a:rPr lang="en-US" altLang="zh-CN" dirty="0">
                <a:latin typeface="Source Han Sans CN Regular" panose="020B0200000000000000" charset="-122"/>
                <a:ea typeface="Source Han Sans CN Regular" panose="020B0200000000000000" charset="-122"/>
                <a:cs typeface="Source Han Sans CN Regular" panose="020B0200000000000000" charset="-122"/>
              </a:rPr>
              <a:t>issue</a:t>
            </a:r>
            <a:r>
              <a:rPr lang="zh-CN" altLang="en-US" dirty="0">
                <a:latin typeface="Source Han Sans CN Regular" panose="020B0200000000000000" charset="-122"/>
                <a:ea typeface="Source Han Sans CN Regular" panose="020B0200000000000000" charset="-122"/>
                <a:cs typeface="Source Han Sans CN Regular" panose="020B0200000000000000" charset="-122"/>
              </a:rPr>
              <a:t>下评论</a:t>
            </a:r>
            <a:r>
              <a:rPr lang="zh-CN" altLang="en-US" dirty="0">
                <a:latin typeface="Source Han Sans CN Regular" panose="020B0200000000000000" charset="-122"/>
                <a:ea typeface="Source Han Sans CN Regular" panose="020B0200000000000000" charset="-122"/>
                <a:cs typeface="Source Han Sans CN Regular" panose="020B0200000000000000" charset="-122"/>
              </a:rPr>
              <a:t>的数量之和；</a:t>
            </a:r>
            <a:endParaRPr lang="zh-CN" altLang="en-US" dirty="0">
              <a:latin typeface="Source Han Sans CN Regular" panose="020B0200000000000000" charset="-122"/>
              <a:ea typeface="Source Han Sans CN Regular" panose="020B0200000000000000" charset="-122"/>
              <a:cs typeface="Source Han Sans CN Regular" panose="020B0200000000000000" charset="-122"/>
            </a:endParaRPr>
          </a:p>
          <a:p>
            <a:endParaRPr lang="zh-CN" altLang="en-US" dirty="0">
              <a:latin typeface="Source Han Sans CN Regular" panose="020B0200000000000000" charset="-122"/>
              <a:ea typeface="Source Han Sans CN Regular" panose="020B0200000000000000" charset="-122"/>
              <a:cs typeface="Source Han Sans CN Regular" panose="020B0200000000000000" charset="-122"/>
            </a:endParaRPr>
          </a:p>
          <a:p>
            <a:r>
              <a:rPr lang="zh-CN" altLang="en-US" dirty="0">
                <a:latin typeface="Source Han Sans CN Regular" panose="020B0200000000000000" charset="-122"/>
                <a:ea typeface="Source Han Sans CN Regular" panose="020B0200000000000000" charset="-122"/>
                <a:cs typeface="Source Han Sans CN Regular" panose="020B0200000000000000" charset="-122"/>
              </a:rPr>
              <a:t>团队协作能力计算公式：</a:t>
            </a:r>
            <a:endParaRPr lang="zh-CN" altLang="en-US" sz="1600" dirty="0"/>
          </a:p>
          <a:p>
            <a:endParaRPr lang="zh-CN" altLang="en-US" dirty="0"/>
          </a:p>
          <a:p>
            <a:endParaRPr lang="en-US" altLang="zh-CN" dirty="0"/>
          </a:p>
          <a:p>
            <a:endParaRPr lang="en-US" altLang="zh-CN" dirty="0"/>
          </a:p>
        </p:txBody>
      </p:sp>
      <p:sp>
        <p:nvSpPr>
          <p:cNvPr id="3" name="文本框 2"/>
          <p:cNvSpPr txBox="1"/>
          <p:nvPr>
            <p:custDataLst>
              <p:tags r:id="rId4"/>
            </p:custDataLst>
          </p:nvPr>
        </p:nvSpPr>
        <p:spPr>
          <a:xfrm>
            <a:off x="1727200" y="3220720"/>
            <a:ext cx="4064000" cy="375285"/>
          </a:xfrm>
          <a:prstGeom prst="rect">
            <a:avLst/>
          </a:prstGeom>
          <a:noFill/>
        </p:spPr>
        <p:txBody>
          <a:bodyPr wrap="square" rtlCol="0">
            <a:noAutofit/>
          </a:bodyPr>
          <a:lstStyle/>
          <a:p>
            <a:endParaRPr lang="zh-CN" altLang="en-US"/>
          </a:p>
        </p:txBody>
      </p:sp>
      <p:graphicFrame>
        <p:nvGraphicFramePr>
          <p:cNvPr id="5" name="对象 4">
            <a:hlinkClick r:id="" action="ppaction://ole?verb=0"/>
          </p:cNvPr>
          <p:cNvGraphicFramePr>
            <a:graphicFrameLocks noChangeAspect="1"/>
          </p:cNvGraphicFramePr>
          <p:nvPr>
            <p:custDataLst>
              <p:tags r:id="rId5"/>
            </p:custDataLst>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6" name="" r:id="rId6" imgW="114300" imgH="215900" progId="Equation.KSEE3">
                  <p:embed/>
                </p:oleObj>
              </mc:Choice>
              <mc:Fallback>
                <p:oleObj name="" r:id="rId6" imgW="114300" imgH="215900" progId="Equation.KSEE3">
                  <p:embed/>
                  <p:pic>
                    <p:nvPicPr>
                      <p:cNvPr id="0" name="图片 1024"/>
                      <p:cNvPicPr/>
                      <p:nvPr/>
                    </p:nvPicPr>
                    <p:blipFill>
                      <a:blip r:embed="rId7"/>
                      <a:stretch>
                        <a:fillRect/>
                      </a:stretch>
                    </p:blipFill>
                    <p:spPr>
                      <a:xfrm>
                        <a:off x="6038850" y="3321050"/>
                        <a:ext cx="114300" cy="2159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7" name="文本框 6"/>
              <p:cNvSpPr txBox="1"/>
              <p:nvPr>
                <p:custDataLst>
                  <p:tags r:id="rId8"/>
                </p:custDataLst>
              </p:nvPr>
            </p:nvSpPr>
            <p:spPr>
              <a:xfrm>
                <a:off x="3432175" y="5746115"/>
                <a:ext cx="5328920" cy="502920"/>
              </a:xfrm>
              <a:prstGeom prst="rect">
                <a:avLst/>
              </a:prstGeom>
              <a:noFill/>
            </p:spPr>
            <p:txBody>
              <a:bodyPr wrap="square" rtlCol="0">
                <a:no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𝑄</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𝑊</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𝐴</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𝑊</m:t>
                      </m:r>
                      <m:r>
                        <a:rPr lang="en-US" altLang="zh-CN" i="1">
                          <a:latin typeface="Cambria Math" panose="02040503050406030204" charset="0"/>
                          <a:cs typeface="Cambria Math" panose="02040503050406030204" charset="0"/>
                        </a:rPr>
                        <m:t>2</m:t>
                      </m:r>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custDataLst>
                  <p:tags r:id="rId9"/>
                </p:custDataLst>
              </p:nvPr>
            </p:nvSpPr>
            <p:spPr>
              <a:xfrm>
                <a:off x="3432175" y="5746115"/>
                <a:ext cx="5328920" cy="502920"/>
              </a:xfrm>
              <a:prstGeom prst="rect">
                <a:avLst/>
              </a:prstGeom>
              <a:blipFill rotWithShape="1">
                <a:blip r:embed="rId10"/>
                <a:stretch>
                  <a:fillRect/>
                </a:stretch>
              </a:blipFill>
            </p:spPr>
            <p:txBody>
              <a:bodyPr/>
              <a:lstStyle/>
              <a:p>
                <a:r>
                  <a:rPr lang="zh-CN" altLang="en-US">
                    <a:noFill/>
                  </a:rPr>
                  <a:t> </a:t>
                </a:r>
              </a:p>
            </p:txBody>
          </p:sp>
        </mc:Fallback>
      </mc:AlternateContent>
      <p:sp>
        <p:nvSpPr>
          <p:cNvPr id="9" name="Title 1"/>
          <p:cNvSpPr txBox="1"/>
          <p:nvPr/>
        </p:nvSpPr>
        <p:spPr>
          <a:xfrm>
            <a:off x="707390" y="1322196"/>
            <a:ext cx="5656229" cy="379477"/>
          </a:xfrm>
          <a:prstGeom prst="rect">
            <a:avLst/>
          </a:prstGeom>
        </p:spPr>
        <p:txBody>
          <a:bodyPr lIns="0" tIns="41148" rIns="0" bIns="4114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rPr>
              <a:t>指标评估模型</a:t>
            </a:r>
            <a:endParaRPr lang="zh-CN" altLang="en-US" sz="3200" b="1" dirty="0">
              <a:solidFill>
                <a:schemeClr val="tx1"/>
              </a:solidFill>
              <a:latin typeface="Source Han Sans CN Bold" panose="020B0200000000000000" charset="-122"/>
              <a:ea typeface="Source Han Sans CN Bold" panose="020B0200000000000000" charset="-122"/>
              <a:cs typeface="Source Han Sans CN Bold" panose="020B0200000000000000" charset="-122"/>
            </a:endParaRPr>
          </a:p>
        </p:txBody>
      </p:sp>
      <p:pic>
        <p:nvPicPr>
          <p:cNvPr id="18" name="图片 17" descr="图片包含 箭头&#10;&#10;描述已自动生成"/>
          <p:cNvPicPr>
            <a:picLocks noChangeAspect="1"/>
          </p:cNvPicPr>
          <p:nvPr/>
        </p:nvPicPr>
        <p:blipFill rotWithShape="1">
          <a:blip r:embed="rId11">
            <a:extLst>
              <a:ext uri="{28A0092B-C50C-407E-A947-70E740481C1C}">
                <a14:useLocalDpi xmlns:a14="http://schemas.microsoft.com/office/drawing/2010/main" val="0"/>
              </a:ext>
            </a:extLst>
          </a:blip>
          <a:srcRect t="13545"/>
          <a:stretch>
            <a:fillRect/>
          </a:stretch>
        </p:blipFill>
        <p:spPr>
          <a:xfrm>
            <a:off x="355690" y="1841811"/>
            <a:ext cx="11594919" cy="250496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PP_MARK_KEY" val="c448ae23-49fd-4983-b1d5-5d059896b0d9"/>
  <p:tag name="COMMONDATA" val="eyJoZGlkIjoiNTgyMTYyNzVhNWYxMWNiZjVlNGEyYWY2NzllNzM2ODgifQ=="/>
  <p:tag name="commondata" val="eyJoZGlkIjoiZWI0MWEwN2NiZTE1MzU4Y2IwM2ZlMmJmNDgwNzUxM2E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1853</Words>
  <Application>WPS 演示</Application>
  <PresentationFormat>宽屏</PresentationFormat>
  <Paragraphs>120</Paragraphs>
  <Slides>19</Slides>
  <Notes>0</Notes>
  <HiddenSlides>0</HiddenSlides>
  <MMClips>0</MMClips>
  <ScaleCrop>false</ScaleCrop>
  <HeadingPairs>
    <vt:vector size="8" baseType="variant">
      <vt:variant>
        <vt:lpstr>已用的字体</vt:lpstr>
      </vt:variant>
      <vt:variant>
        <vt:i4>33</vt:i4>
      </vt:variant>
      <vt:variant>
        <vt:lpstr>主题</vt:lpstr>
      </vt:variant>
      <vt:variant>
        <vt:i4>1</vt:i4>
      </vt:variant>
      <vt:variant>
        <vt:lpstr>嵌入 OLE 服务器</vt:lpstr>
      </vt:variant>
      <vt:variant>
        <vt:i4>3</vt:i4>
      </vt:variant>
      <vt:variant>
        <vt:lpstr>幻灯片标题</vt:lpstr>
      </vt:variant>
      <vt:variant>
        <vt:i4>19</vt:i4>
      </vt:variant>
    </vt:vector>
  </HeadingPairs>
  <TitlesOfParts>
    <vt:vector size="56" baseType="lpstr">
      <vt:lpstr>Arial</vt:lpstr>
      <vt:lpstr>宋体</vt:lpstr>
      <vt:lpstr>Wingdings</vt:lpstr>
      <vt:lpstr>Source Han Sans CN Medium</vt:lpstr>
      <vt:lpstr>Source Han Sans CN Bold</vt:lpstr>
      <vt:lpstr>Source Han Sans CN Normal</vt:lpstr>
      <vt:lpstr>Arial Bold</vt:lpstr>
      <vt:lpstr>微软雅黑</vt:lpstr>
      <vt:lpstr>Source Han Sans CN Regular</vt:lpstr>
      <vt:lpstr>方正兰亭黑简体</vt:lpstr>
      <vt:lpstr>黑体</vt:lpstr>
      <vt:lpstr>U.S. 101</vt:lpstr>
      <vt:lpstr>Segoe Print</vt:lpstr>
      <vt:lpstr>Roboto</vt:lpstr>
      <vt:lpstr>Open Sans Light</vt:lpstr>
      <vt:lpstr>Open Sans</vt:lpstr>
      <vt:lpstr>Cambria Math</vt:lpstr>
      <vt:lpstr>思源黑体 CN Bold</vt:lpstr>
      <vt:lpstr>思源黑体 CN Normal</vt:lpstr>
      <vt:lpstr>Arial Unicode MS</vt:lpstr>
      <vt:lpstr>Calibri Light</vt:lpstr>
      <vt:lpstr>Calibri</vt:lpstr>
      <vt:lpstr>等线</vt:lpstr>
      <vt:lpstr>Helvetica Neue Medium</vt:lpstr>
      <vt:lpstr>Times New Roman</vt:lpstr>
      <vt:lpstr>华文行楷</vt:lpstr>
      <vt:lpstr>华文隶书</vt:lpstr>
      <vt:lpstr>微软雅黑 Light</vt:lpstr>
      <vt:lpstr>华文细黑</vt:lpstr>
      <vt:lpstr>华文琥珀</vt:lpstr>
      <vt:lpstr>幼圆</vt:lpstr>
      <vt:lpstr>方正粗黑宋简体</vt:lpstr>
      <vt:lpstr>Malgun Gothic Semilight</vt:lpstr>
      <vt:lpstr>Office 主题</vt:lpstr>
      <vt:lpstr>Equation.KSEE3</vt:lpstr>
      <vt:lpstr>Equation.KSEE3</vt:lpstr>
      <vt:lpstr>Equation.KSEE3</vt:lpstr>
      <vt:lpstr>PowerPoint 演示文稿</vt:lpstr>
      <vt:lpstr>PowerPoint 演示文稿</vt:lpstr>
      <vt:lpstr>研究背景及意义</vt:lpstr>
      <vt:lpstr>PowerPoint 演示文稿</vt:lpstr>
      <vt:lpstr>PowerPoint 演示文稿</vt:lpstr>
      <vt:lpstr>设计思路</vt:lpstr>
      <vt:lpstr>PowerPoint 演示文稿</vt:lpstr>
      <vt:lpstr>指标评估模型</vt:lpstr>
      <vt:lpstr>PowerPoint 演示文稿</vt:lpstr>
      <vt:lpstr>PowerPoint 演示文稿</vt:lpstr>
      <vt:lpstr>PowerPoint 演示文稿</vt:lpstr>
      <vt:lpstr>关键技术</vt:lpstr>
      <vt:lpstr>PowerPoint 演示文稿</vt:lpstr>
      <vt:lpstr>PowerPoint 演示文稿</vt:lpstr>
      <vt:lpstr>数据分析效果</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hoperun</dc:creator>
  <cp:lastModifiedBy>已经忘了你的名字</cp:lastModifiedBy>
  <cp:revision>119</cp:revision>
  <dcterms:created xsi:type="dcterms:W3CDTF">2023-11-14T13:33:00Z</dcterms:created>
  <dcterms:modified xsi:type="dcterms:W3CDTF">2023-11-20T04:00:00Z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_readonly">
    <vt:lpwstr/>
  </property>
  <property fmtid="{D5CDD505-2E9C-101B-9397-08002B2CF9AE}" pid="4" name="_change">
    <vt:lpwstr/>
  </property>
  <property fmtid="{D5CDD505-2E9C-101B-9397-08002B2CF9AE}" pid="5" name="_full-control">
    <vt:lpwstr/>
  </property>
  <property fmtid="{D5CDD505-2E9C-101B-9397-08002B2CF9AE}" pid="6" name="sflag">
    <vt:lpwstr>1638265092</vt:lpwstr>
  </property>
  <property fmtid="{D5CDD505-2E9C-101B-9397-08002B2CF9AE}" pid="7" name="_2015_ms_pID_725343">
    <vt:lpwstr>(3)k7y4uxurHL2vRKtJ2z1Yuku370gV6cb9u/q48B3xDBR06FHNzvtWCr/L04QpaSAFwSdyQQWr
61d8iplJOrBFs8+SjHxeljcEmD/oL47y9wQBjFpio/KqPUZqlGjrcbWDuX6nPtMorU/pTLZJ
VVptoqSZUDW8nvInlbK/2/pDqosdxCyXlNZAZ2XRJbDp/MfuBDFz2i+daUMDlnL6dCZ8fGbm
W2YaaBHlpYVymBZnmX</vt:lpwstr>
  </property>
  <property fmtid="{D5CDD505-2E9C-101B-9397-08002B2CF9AE}" pid="8" name="_2015_ms_pID_7253431">
    <vt:lpwstr>rNQDAl7HNrUqts3r7atqWV/rdDWOQxwXTmlMjAEQd5xNr2rKGnb1Mr
uXVreMnsHcpRWTSF9ALAp+SfAUqHv39BNeTW/mi3pe03Lu1mAyr9s8e4GUDEIN9ubUYJ2F+r
De5sadG8dc0yTJsGyx48rSRAfm4e4Gjh0fhygywwRsOo4mCRf2oqFj2EFcKe5/JhVsNteOK5
QdlaWhxQ1r36KHQUkENsKeZkwSvK7pPqsNjy</vt:lpwstr>
  </property>
  <property fmtid="{D5CDD505-2E9C-101B-9397-08002B2CF9AE}" pid="9" name="_2015_ms_pID_7253432">
    <vt:lpwstr>zA==</vt:lpwstr>
  </property>
  <property fmtid="{D5CDD505-2E9C-101B-9397-08002B2CF9AE}" pid="10" name="ICV">
    <vt:lpwstr>3A94A43883D64F2DA474FE2F0D5B8321_13</vt:lpwstr>
  </property>
</Properties>
</file>